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2.xml" ContentType="application/vnd.openxmlformats-officedocument.theme+xml"/>
  <Override PartName="/ppt/slideLayouts/slideLayout1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4"/>
    <p:sldMasterId id="2147483784" r:id="rId5"/>
    <p:sldMasterId id="2147483648" r:id="rId6"/>
  </p:sldMasterIdLst>
  <p:notesMasterIdLst>
    <p:notesMasterId r:id="rId50"/>
  </p:notesMasterIdLst>
  <p:handoutMasterIdLst>
    <p:handoutMasterId r:id="rId51"/>
  </p:handoutMasterIdLst>
  <p:sldIdLst>
    <p:sldId id="376" r:id="rId7"/>
    <p:sldId id="377" r:id="rId8"/>
    <p:sldId id="378" r:id="rId9"/>
    <p:sldId id="379" r:id="rId10"/>
    <p:sldId id="380" r:id="rId11"/>
    <p:sldId id="382" r:id="rId12"/>
    <p:sldId id="384" r:id="rId13"/>
    <p:sldId id="385" r:id="rId14"/>
    <p:sldId id="387" r:id="rId15"/>
    <p:sldId id="388" r:id="rId16"/>
    <p:sldId id="390" r:id="rId17"/>
    <p:sldId id="391" r:id="rId18"/>
    <p:sldId id="392" r:id="rId19"/>
    <p:sldId id="389" r:id="rId20"/>
    <p:sldId id="393" r:id="rId21"/>
    <p:sldId id="394" r:id="rId22"/>
    <p:sldId id="395" r:id="rId23"/>
    <p:sldId id="396" r:id="rId24"/>
    <p:sldId id="397" r:id="rId25"/>
    <p:sldId id="398" r:id="rId26"/>
    <p:sldId id="400" r:id="rId27"/>
    <p:sldId id="399" r:id="rId28"/>
    <p:sldId id="401" r:id="rId29"/>
    <p:sldId id="405" r:id="rId30"/>
    <p:sldId id="402" r:id="rId31"/>
    <p:sldId id="403" r:id="rId32"/>
    <p:sldId id="406" r:id="rId33"/>
    <p:sldId id="407" r:id="rId34"/>
    <p:sldId id="408" r:id="rId35"/>
    <p:sldId id="410" r:id="rId36"/>
    <p:sldId id="411" r:id="rId37"/>
    <p:sldId id="412" r:id="rId38"/>
    <p:sldId id="413" r:id="rId39"/>
    <p:sldId id="416" r:id="rId40"/>
    <p:sldId id="417" r:id="rId41"/>
    <p:sldId id="418" r:id="rId42"/>
    <p:sldId id="419" r:id="rId43"/>
    <p:sldId id="420" r:id="rId44"/>
    <p:sldId id="421" r:id="rId45"/>
    <p:sldId id="423" r:id="rId46"/>
    <p:sldId id="424" r:id="rId47"/>
    <p:sldId id="427" r:id="rId48"/>
    <p:sldId id="42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34F137-5AA3-4461-8EA4-5EFA5DDC8830}">
          <p14:sldIdLst>
            <p14:sldId id="376"/>
            <p14:sldId id="377"/>
            <p14:sldId id="378"/>
            <p14:sldId id="379"/>
            <p14:sldId id="380"/>
            <p14:sldId id="382"/>
            <p14:sldId id="384"/>
            <p14:sldId id="385"/>
            <p14:sldId id="387"/>
            <p14:sldId id="388"/>
            <p14:sldId id="390"/>
            <p14:sldId id="391"/>
            <p14:sldId id="392"/>
            <p14:sldId id="389"/>
            <p14:sldId id="393"/>
            <p14:sldId id="394"/>
            <p14:sldId id="395"/>
            <p14:sldId id="396"/>
            <p14:sldId id="397"/>
            <p14:sldId id="398"/>
            <p14:sldId id="400"/>
            <p14:sldId id="399"/>
            <p14:sldId id="401"/>
            <p14:sldId id="405"/>
            <p14:sldId id="402"/>
            <p14:sldId id="403"/>
            <p14:sldId id="406"/>
            <p14:sldId id="407"/>
            <p14:sldId id="408"/>
            <p14:sldId id="410"/>
            <p14:sldId id="411"/>
            <p14:sldId id="412"/>
            <p14:sldId id="413"/>
            <p14:sldId id="416"/>
            <p14:sldId id="417"/>
            <p14:sldId id="418"/>
            <p14:sldId id="419"/>
            <p14:sldId id="420"/>
            <p14:sldId id="421"/>
            <p14:sldId id="423"/>
            <p14:sldId id="424"/>
            <p14:sldId id="427"/>
          </p14:sldIdLst>
        </p14:section>
        <p14:section name="Untitled Section" id="{F957E2C2-875F-4A6D-BCA1-E00C965A1A8A}">
          <p14:sldIdLst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4793"/>
    <a:srgbClr val="0356B1"/>
    <a:srgbClr val="035DC1"/>
    <a:srgbClr val="1687A6"/>
    <a:srgbClr val="EAEAEA"/>
    <a:srgbClr val="F5F5F5"/>
    <a:srgbClr val="006239"/>
    <a:srgbClr val="024EA2"/>
    <a:srgbClr val="024B9C"/>
    <a:srgbClr val="004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600"/>
      </p:cViewPr>
      <p:guideLst>
        <p:guide orient="horz" pos="20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39EFE-0303-44F6-9A16-FD3B5E015DB1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04766-77AF-4EBE-9704-229FD5F6AD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9881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926D1-0013-4A80-B64E-9D824EE65210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F2995-AB43-4B7C-B8CD-9DC7C3692A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7846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F2995-AB43-4B7C-B8CD-9DC7C3692A9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582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 err="1"/>
              <a:t>Define</a:t>
            </a:r>
            <a:r>
              <a:rPr lang="fr-BE" dirty="0"/>
              <a:t> all the </a:t>
            </a:r>
            <a:r>
              <a:rPr lang="fr-BE" dirty="0" err="1"/>
              <a:t>databases</a:t>
            </a:r>
            <a:r>
              <a:rPr lang="fr-BE" dirty="0"/>
              <a:t> in </a:t>
            </a:r>
            <a:r>
              <a:rPr lang="fr-BE" dirty="0" err="1"/>
              <a:t>which</a:t>
            </a:r>
            <a:r>
              <a:rPr lang="fr-BE" dirty="0"/>
              <a:t> the </a:t>
            </a:r>
            <a:r>
              <a:rPr lang="fr-BE" dirty="0" err="1"/>
              <a:t>tool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baseline="0" dirty="0"/>
              <a:t> for a </a:t>
            </a:r>
            <a:r>
              <a:rPr lang="fr-BE" baseline="0" dirty="0" err="1"/>
              <a:t>subject</a:t>
            </a:r>
            <a:r>
              <a:rPr lang="fr-BE" baseline="0" dirty="0"/>
              <a:t> application</a:t>
            </a:r>
            <a:endParaRPr lang="en-GB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F2995-AB43-4B7C-B8CD-9DC7C3692A9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125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This </a:t>
            </a:r>
            <a:r>
              <a:rPr lang="fr-BE" dirty="0" err="1"/>
              <a:t>typology</a:t>
            </a:r>
            <a:r>
              <a:rPr lang="fr-BE" dirty="0"/>
              <a:t> can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to automate </a:t>
            </a:r>
            <a:r>
              <a:rPr lang="fr-BE" dirty="0" err="1"/>
              <a:t>some</a:t>
            </a:r>
            <a:r>
              <a:rPr lang="fr-BE" dirty="0"/>
              <a:t> post import actions </a:t>
            </a:r>
            <a:r>
              <a:rPr lang="fr-BE" dirty="0" err="1"/>
              <a:t>such</a:t>
            </a:r>
            <a:r>
              <a:rPr lang="fr-BE" dirty="0"/>
              <a:t> as restore</a:t>
            </a:r>
            <a:r>
              <a:rPr lang="fr-BE" baseline="0" dirty="0"/>
              <a:t> of </a:t>
            </a:r>
            <a:r>
              <a:rPr lang="fr-BE" baseline="0" dirty="0" err="1"/>
              <a:t>grants</a:t>
            </a:r>
            <a:r>
              <a:rPr lang="fr-BE" baseline="0" dirty="0"/>
              <a:t> and </a:t>
            </a:r>
            <a:r>
              <a:rPr lang="fr-BE" baseline="0" dirty="0" err="1"/>
              <a:t>synonyms</a:t>
            </a:r>
            <a:endParaRPr lang="en-GB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F2995-AB43-4B7C-B8CD-9DC7C3692A9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872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/>
              <a:t>Put in a single</a:t>
            </a:r>
            <a:r>
              <a:rPr lang="fr-BE" baseline="0" dirty="0"/>
              <a:t> </a:t>
            </a:r>
            <a:r>
              <a:rPr lang="fr-BE" baseline="0" dirty="0" err="1"/>
              <a:t>row</a:t>
            </a:r>
            <a:r>
              <a:rPr lang="fr-BE" baseline="0" dirty="0"/>
              <a:t> the settings </a:t>
            </a:r>
            <a:r>
              <a:rPr lang="fr-BE" baseline="0" dirty="0" err="1"/>
              <a:t>chosen</a:t>
            </a:r>
            <a:r>
              <a:rPr lang="fr-BE" baseline="0" dirty="0"/>
              <a:t> for a </a:t>
            </a:r>
            <a:r>
              <a:rPr lang="fr-BE" baseline="0" dirty="0" err="1"/>
              <a:t>given</a:t>
            </a:r>
            <a:r>
              <a:rPr lang="fr-BE" baseline="0" dirty="0"/>
              <a:t> </a:t>
            </a:r>
            <a:r>
              <a:rPr lang="fr-BE" baseline="0" dirty="0" err="1"/>
              <a:t>schema</a:t>
            </a:r>
            <a:r>
              <a:rPr lang="fr-BE" baseline="0" dirty="0"/>
              <a:t> and </a:t>
            </a:r>
            <a:r>
              <a:rPr lang="fr-BE" baseline="0" dirty="0" err="1"/>
              <a:t>datapump</a:t>
            </a:r>
            <a:r>
              <a:rPr lang="fr-BE" baseline="0" dirty="0"/>
              <a:t> action type (export, import, </a:t>
            </a:r>
            <a:r>
              <a:rPr lang="fr-BE" baseline="0" dirty="0" err="1"/>
              <a:t>transfer</a:t>
            </a:r>
            <a:r>
              <a:rPr lang="fr-BE" baseline="0" dirty="0"/>
              <a:t>)</a:t>
            </a:r>
            <a:endParaRPr lang="en-GB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F2995-AB43-4B7C-B8CD-9DC7C3692A9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86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9EFC0-F9F9-4E85-852D-EBF499CD454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8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No NAS for </a:t>
            </a:r>
            <a:r>
              <a:rPr lang="fr-BE" dirty="0" err="1"/>
              <a:t>CoP</a:t>
            </a:r>
            <a:r>
              <a:rPr lang="fr-BE" dirty="0"/>
              <a:t> for the moment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F2995-AB43-4B7C-B8CD-9DC7C3692A9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075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9EFC0-F9F9-4E85-852D-EBF499CD454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547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ing Bright Must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yellow and blue background&#10;&#10;Description automatically generated with low confidence">
            <a:extLst>
              <a:ext uri="{FF2B5EF4-FFF2-40B4-BE49-F238E27FC236}">
                <a16:creationId xmlns:a16="http://schemas.microsoft.com/office/drawing/2014/main" id="{CE40473F-EDD4-AD06-FDF4-4EC81EAFE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6"/>
          <a:stretch/>
        </p:blipFill>
        <p:spPr>
          <a:xfrm>
            <a:off x="0" y="1076414"/>
            <a:ext cx="12192000" cy="57815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07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33" y="258042"/>
            <a:ext cx="1659793" cy="11524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71350" y="1992572"/>
            <a:ext cx="10065224" cy="2149523"/>
          </a:xfrm>
        </p:spPr>
        <p:txBody>
          <a:bodyPr wrap="none" anchor="t">
            <a:noAutofit/>
          </a:bodyPr>
          <a:lstStyle>
            <a:lvl1pPr algn="l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978925"/>
            <a:ext cx="0" cy="48790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5741158" y="6619164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071351" y="4418049"/>
            <a:ext cx="10065224" cy="897754"/>
          </a:xfrm>
        </p:spPr>
        <p:txBody>
          <a:bodyPr>
            <a:noAutofit/>
          </a:bodyPr>
          <a:lstStyle>
            <a:lvl1pPr marL="0" indent="0" algn="l">
              <a:buNone/>
              <a:defRPr sz="28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096000" y="5557903"/>
            <a:ext cx="5040313" cy="528998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2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218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ing Bright Mustard 2_Photo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ector graphics, light&#10;&#10;Description automatically generated with low confidence">
            <a:extLst>
              <a:ext uri="{FF2B5EF4-FFF2-40B4-BE49-F238E27FC236}">
                <a16:creationId xmlns:a16="http://schemas.microsoft.com/office/drawing/2014/main" id="{B8F76EF3-C823-E05C-873F-80B1FF515B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-11140"/>
            <a:ext cx="1" cy="127635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38199" y="174807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993027" y="174807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47855" y="1748078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302683" y="1748077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57511" y="1748077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38199" y="3934111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2993027" y="3934111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147855" y="3934110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7302683" y="393410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457511" y="393410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71525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ionate_Magenta_11_Photo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light, vector graphics&#10;&#10;Description automatically generated">
            <a:extLst>
              <a:ext uri="{FF2B5EF4-FFF2-40B4-BE49-F238E27FC236}">
                <a16:creationId xmlns:a16="http://schemas.microsoft.com/office/drawing/2014/main" id="{ED70939D-70A2-273E-0FEF-137C38EDC7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38199" y="174807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993027" y="174807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47855" y="1748078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302683" y="1748077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57511" y="1748077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38199" y="3934111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2993027" y="3934111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147855" y="3934110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7302683" y="393410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457511" y="393410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5149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ionate_Magenta_5_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light, vector graphics&#10;&#10;Description automatically generated">
            <a:extLst>
              <a:ext uri="{FF2B5EF4-FFF2-40B4-BE49-F238E27FC236}">
                <a16:creationId xmlns:a16="http://schemas.microsoft.com/office/drawing/2014/main" id="{59BF5FF7-9A82-CDBB-CBC1-D7950CD657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70722" y="2284667"/>
            <a:ext cx="3141663" cy="2090737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901451" y="2284668"/>
            <a:ext cx="3141663" cy="2090737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436086" y="2284667"/>
            <a:ext cx="3141663" cy="2090737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06774" y="4038684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4672139" y="4041944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8137503" y="4037437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740274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ionate_Magenta_5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light, vector graphics&#10;&#10;Description automatically generated">
            <a:extLst>
              <a:ext uri="{FF2B5EF4-FFF2-40B4-BE49-F238E27FC236}">
                <a16:creationId xmlns:a16="http://schemas.microsoft.com/office/drawing/2014/main" id="{F6E62DFF-70AB-6629-1CE0-1A4C75E7A0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713869" y="2159957"/>
            <a:ext cx="2461591" cy="1638158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713868" y="3968881"/>
            <a:ext cx="2461591" cy="1638158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324547" y="2159956"/>
            <a:ext cx="2461593" cy="163815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935227" y="3968880"/>
            <a:ext cx="2520000" cy="1638158"/>
          </a:xfrm>
          <a:noFill/>
        </p:spPr>
        <p:txBody>
          <a:bodyPr tIns="90000"/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033617" y="2159957"/>
            <a:ext cx="2520000" cy="1638159"/>
          </a:xfrm>
          <a:noFill/>
        </p:spPr>
        <p:txBody>
          <a:bodyPr tIns="90000"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324549" y="3968880"/>
            <a:ext cx="2461591" cy="1638158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033617" y="3968881"/>
            <a:ext cx="2520000" cy="1638158"/>
          </a:xfrm>
          <a:noFill/>
        </p:spPr>
        <p:txBody>
          <a:bodyPr tIns="90000"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8966322" y="2159956"/>
            <a:ext cx="2520000" cy="1638159"/>
          </a:xfrm>
          <a:noFill/>
        </p:spPr>
        <p:txBody>
          <a:bodyPr tIns="90000"/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044877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ionate_Magenta_11_Rou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light, vector graphics&#10;&#10;Description automatically generated">
            <a:extLst>
              <a:ext uri="{FF2B5EF4-FFF2-40B4-BE49-F238E27FC236}">
                <a16:creationId xmlns:a16="http://schemas.microsoft.com/office/drawing/2014/main" id="{EC4A4215-25B0-F8AB-1226-1D96267EF9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969963" y="1843395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581400" y="1843394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192837" y="1843393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804274" y="1843392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 bwMode="auto">
          <a:xfrm>
            <a:off x="3349671" y="4291726"/>
            <a:ext cx="0" cy="11870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5970419" y="4291726"/>
            <a:ext cx="0" cy="11870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 userDrawn="1"/>
        </p:nvCxnSpPr>
        <p:spPr bwMode="auto">
          <a:xfrm>
            <a:off x="8591167" y="4291726"/>
            <a:ext cx="0" cy="11870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97897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7"/>
          <p:cNvSpPr>
            <a:spLocks noGrp="1"/>
          </p:cNvSpPr>
          <p:nvPr>
            <p:ph sz="quarter" idx="16"/>
          </p:nvPr>
        </p:nvSpPr>
        <p:spPr>
          <a:xfrm>
            <a:off x="3618645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7"/>
          <p:cNvSpPr>
            <a:spLocks noGrp="1"/>
          </p:cNvSpPr>
          <p:nvPr>
            <p:ph sz="quarter" idx="17"/>
          </p:nvPr>
        </p:nvSpPr>
        <p:spPr>
          <a:xfrm>
            <a:off x="6239393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18"/>
          </p:nvPr>
        </p:nvSpPr>
        <p:spPr>
          <a:xfrm>
            <a:off x="8860143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363274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ionate_Magenta_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, light, vector graphics&#10;&#10;Description automatically generated">
            <a:extLst>
              <a:ext uri="{FF2B5EF4-FFF2-40B4-BE49-F238E27FC236}">
                <a16:creationId xmlns:a16="http://schemas.microsoft.com/office/drawing/2014/main" id="{BF29ADB5-1580-F916-C31D-E80363B29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46643"/>
            <a:ext cx="10515600" cy="782357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630613"/>
            <a:ext cx="10515600" cy="2035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02908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ionate_Magenta_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light, vector graphics&#10;&#10;Description automatically generated">
            <a:extLst>
              <a:ext uri="{FF2B5EF4-FFF2-40B4-BE49-F238E27FC236}">
                <a16:creationId xmlns:a16="http://schemas.microsoft.com/office/drawing/2014/main" id="{C17B4CAE-9FD2-9ED5-D22B-F43848A716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20559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ColloursDIGIT_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creenshot, colorfulness, vector graphics, aqua&#10;&#10;Description automatically generated">
            <a:extLst>
              <a:ext uri="{FF2B5EF4-FFF2-40B4-BE49-F238E27FC236}">
                <a16:creationId xmlns:a16="http://schemas.microsoft.com/office/drawing/2014/main" id="{31ED566E-B8F4-B6AB-6562-F5BC95846A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3" b="10398"/>
          <a:stretch/>
        </p:blipFill>
        <p:spPr>
          <a:xfrm>
            <a:off x="0" y="1078172"/>
            <a:ext cx="12192000" cy="57798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07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33" y="258042"/>
            <a:ext cx="1659793" cy="11524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71350" y="1992572"/>
            <a:ext cx="10065224" cy="2149523"/>
          </a:xfrm>
        </p:spPr>
        <p:txBody>
          <a:bodyPr wrap="none" anchor="t">
            <a:noAutofit/>
          </a:bodyPr>
          <a:lstStyle>
            <a:lvl1pPr algn="l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978925"/>
            <a:ext cx="0" cy="48790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5741158" y="6619164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071351" y="4418049"/>
            <a:ext cx="10065224" cy="897754"/>
          </a:xfrm>
        </p:spPr>
        <p:txBody>
          <a:bodyPr>
            <a:noAutofit/>
          </a:bodyPr>
          <a:lstStyle>
            <a:lvl1pPr marL="0" indent="0" algn="l">
              <a:buNone/>
              <a:defRPr sz="28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096000" y="5557903"/>
            <a:ext cx="5040313" cy="528998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2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2130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ColloursDIGIT_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olorfulness, screenshot, vector graphics, blue&#10;&#10;Description automatically generated">
            <a:extLst>
              <a:ext uri="{FF2B5EF4-FFF2-40B4-BE49-F238E27FC236}">
                <a16:creationId xmlns:a16="http://schemas.microsoft.com/office/drawing/2014/main" id="{CE30D655-BFE1-C55E-2F7E-E9A54F77B5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07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33" y="258042"/>
            <a:ext cx="1659793" cy="11524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71350" y="1992572"/>
            <a:ext cx="10065224" cy="872647"/>
          </a:xfrm>
        </p:spPr>
        <p:txBody>
          <a:bodyPr anchor="t">
            <a:normAutofit/>
          </a:bodyPr>
          <a:lstStyle>
            <a:lvl1pPr algn="l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978925"/>
            <a:ext cx="0" cy="48790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5741158" y="6619164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071351" y="3067468"/>
            <a:ext cx="10065224" cy="897754"/>
          </a:xfrm>
        </p:spPr>
        <p:txBody>
          <a:bodyPr>
            <a:noAutofit/>
          </a:bodyPr>
          <a:lstStyle>
            <a:lvl1pPr marL="0" indent="0" algn="l">
              <a:buNone/>
              <a:defRPr sz="28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096000" y="5783535"/>
            <a:ext cx="5040313" cy="528998"/>
          </a:xfrm>
        </p:spPr>
        <p:txBody>
          <a:bodyPr anchor="b" anchorCtr="0">
            <a:noAutofit/>
          </a:bodyPr>
          <a:lstStyle>
            <a:lvl1pPr marL="0" indent="0" algn="r">
              <a:buFontTx/>
              <a:buNone/>
              <a:defRPr sz="2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96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ColloursDIGIT_4_Chapter Slide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lorfulness, blur, blue, electric blue&#10;&#10;Description automatically generated">
            <a:extLst>
              <a:ext uri="{FF2B5EF4-FFF2-40B4-BE49-F238E27FC236}">
                <a16:creationId xmlns:a16="http://schemas.microsoft.com/office/drawing/2014/main" id="{92F76CDA-78B8-A432-95A0-985D75E40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852" y="6045865"/>
            <a:ext cx="1716200" cy="45054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329593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070189" y="3602038"/>
            <a:ext cx="10156297" cy="165576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74136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ColloursDIGIT_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ainbow colored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BAC267A-E502-2B9F-FD9F-8F6DC68DC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05699" cy="38819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defRPr/>
            </a:lvl1pPr>
            <a:lvl2pPr>
              <a:spcAft>
                <a:spcPts val="1800"/>
              </a:spcAft>
              <a:defRPr/>
            </a:lvl2pPr>
            <a:lvl3pPr>
              <a:spcAft>
                <a:spcPts val="1800"/>
              </a:spcAft>
              <a:defRPr/>
            </a:lvl3pPr>
            <a:lvl4pPr>
              <a:spcAft>
                <a:spcPts val="1800"/>
              </a:spcAft>
              <a:defRPr/>
            </a:lvl4pPr>
            <a:lvl5pPr>
              <a:spcAft>
                <a:spcPts val="18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865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ing Bright Mustard 2_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ector graphics, light&#10;&#10;Description automatically generated with low confidence">
            <a:extLst>
              <a:ext uri="{FF2B5EF4-FFF2-40B4-BE49-F238E27FC236}">
                <a16:creationId xmlns:a16="http://schemas.microsoft.com/office/drawing/2014/main" id="{5BCF9CE7-1989-E9B0-A2F8-32791EC31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78619" y="1872811"/>
            <a:ext cx="1875181" cy="2434309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051401" y="2857872"/>
            <a:ext cx="2307284" cy="2307284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81980" y="1872811"/>
            <a:ext cx="3185512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840251" y="2820226"/>
            <a:ext cx="1620431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919097" y="3750322"/>
            <a:ext cx="1987550" cy="198755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38213" y="3908959"/>
            <a:ext cx="1751486" cy="1751486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2BC6698-751F-8352-E70D-3FB76B129DE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9851" y="1736058"/>
            <a:ext cx="2610678" cy="1848644"/>
          </a:xfrm>
          <a:solidFill>
            <a:schemeClr val="bg2"/>
          </a:solidFill>
          <a:ln>
            <a:solidFill>
              <a:schemeClr val="bg2"/>
            </a:solidFill>
          </a:ln>
        </p:spPr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503504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ColloursDIGIT_5_Last slide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olorfulness, purple, screenshot, light&#10;&#10;Description automatically generated">
            <a:extLst>
              <a:ext uri="{FF2B5EF4-FFF2-40B4-BE49-F238E27FC236}">
                <a16:creationId xmlns:a16="http://schemas.microsoft.com/office/drawing/2014/main" id="{15B2EA4E-8C72-27DE-B2B8-177FC1E442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1240348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23627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38200" y="4160826"/>
            <a:ext cx="10889439" cy="162014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820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ColloursDIGIT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ainbow colored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3B2F6B5-27A5-FF4A-9945-6CC4CA762C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5328000" cy="3906435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2250" y="1825625"/>
            <a:ext cx="5328000" cy="3906435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7745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ColloursDIGIT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ainbow colored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9AA2723-40E5-25E2-1124-46CB2E455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6"/>
            <a:ext cx="3358489" cy="3763134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604979" y="1825625"/>
            <a:ext cx="3358489" cy="3763134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8371761" y="1825625"/>
            <a:ext cx="3358489" cy="3763134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101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ColloursDIGIT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ainbow colored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FF04090-3E8D-C74F-62DE-1CF3D84D8E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noFill/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7331"/>
          </a:xfrm>
        </p:spPr>
        <p:txBody>
          <a:bodyPr wrap="square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6941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ColloursDIGIT_Picture and Content (half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ainbow colored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FD4F237-89BB-809B-B4DC-AA38A76BE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7056" y="1825625"/>
            <a:ext cx="4926841" cy="3769957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817056" y="482860"/>
            <a:ext cx="4669266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46383" y="-46383"/>
            <a:ext cx="6142383" cy="6964017"/>
          </a:xfrm>
          <a:ln w="28575">
            <a:solidFill>
              <a:schemeClr val="tx2"/>
            </a:solidFill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034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ColloursDIGIT_Photo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38199" y="174807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993027" y="174807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47855" y="1748078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302683" y="1748077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57511" y="1748077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38199" y="3934111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2993027" y="3934111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147855" y="3934110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7302683" y="393410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457511" y="393410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2" name="Picture 1" descr="A rainbow colored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C6C7D92-5C2B-9612-E061-DD944A0C31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3479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ColloursDIGIT_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ainbow colored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F7AAE50-3CB1-B145-3B5D-DC7E89D09A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78619" y="1913416"/>
            <a:ext cx="1875181" cy="2434309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051401" y="2898477"/>
            <a:ext cx="2307284" cy="2307284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81980" y="1913416"/>
            <a:ext cx="3185512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213" y="1758709"/>
            <a:ext cx="2643187" cy="1868487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840251" y="2860831"/>
            <a:ext cx="1620431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919097" y="3790927"/>
            <a:ext cx="1987550" cy="198755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38213" y="3908959"/>
            <a:ext cx="1751486" cy="1751486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01282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ColloursDIGIT_Rou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ainbow colored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5F5E79D-FEAA-0B5E-EC6D-7EBDC12098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969963" y="1843395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581400" y="1843394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192837" y="1843393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804274" y="1843392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98387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ColloursDIGIT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ainbow colored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F967738-17E4-6E39-E103-7FA7E6A7A3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59635" y="-62948"/>
            <a:ext cx="6155635" cy="6983896"/>
          </a:xfrm>
          <a:solidFill>
            <a:schemeClr val="bg2"/>
          </a:solidFill>
          <a:ln w="28575">
            <a:solidFill>
              <a:schemeClr val="tx2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214048" y="1992573"/>
            <a:ext cx="8550322" cy="361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447" y="743802"/>
            <a:ext cx="544923" cy="54492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4048" y="1992572"/>
            <a:ext cx="8550322" cy="3616657"/>
          </a:xfrm>
          <a:solidFill>
            <a:schemeClr val="bg1"/>
          </a:solidFill>
        </p:spPr>
        <p:txBody>
          <a:bodyPr lIns="360000" tIns="360000" rIns="360000" bIns="360000" anchor="ctr" anchorCtr="0">
            <a:noAutofit/>
          </a:bodyPr>
          <a:lstStyle>
            <a:lvl1pPr marL="0" indent="0">
              <a:buFontTx/>
              <a:buNone/>
              <a:defRPr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4062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ColloursDIGIT_1_Picture and Content (half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ainbow colored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CD7A7EA-94B4-1A2D-1ECD-D9055B0ED5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7056" y="1825625"/>
            <a:ext cx="4926841" cy="3769957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817056" y="482860"/>
            <a:ext cx="4669266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46383" y="-70110"/>
            <a:ext cx="6142383" cy="6964017"/>
          </a:xfrm>
          <a:solidFill>
            <a:schemeClr val="bg2"/>
          </a:solidFill>
          <a:ln w="28575">
            <a:solidFill>
              <a:schemeClr val="tx2"/>
            </a:solidFill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246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ing Bright Mustard 2_Rou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vector graphics, light&#10;&#10;Description automatically generated with low confidence">
            <a:extLst>
              <a:ext uri="{FF2B5EF4-FFF2-40B4-BE49-F238E27FC236}">
                <a16:creationId xmlns:a16="http://schemas.microsoft.com/office/drawing/2014/main" id="{BC5CD7FC-A262-9F0B-E1EF-480AACCCF5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969963" y="1843395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581400" y="1843394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192837" y="1843393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804274" y="1843392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0608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ColloursDIGIT_1_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ainbow colored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67A09EE-37BB-C3E3-4045-DF9C11780D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78619" y="1913416"/>
            <a:ext cx="1875181" cy="2434309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051401" y="2898477"/>
            <a:ext cx="2307284" cy="2307284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81980" y="1913416"/>
            <a:ext cx="3185512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213" y="1748077"/>
            <a:ext cx="2643187" cy="1868487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840251" y="2860831"/>
            <a:ext cx="1620431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919097" y="3790927"/>
            <a:ext cx="1987550" cy="198755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38213" y="3908959"/>
            <a:ext cx="1751486" cy="1751486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84511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ColloursDIGIT_1_Photo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ainbow colored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C70EF6CF-101B-E290-BF0B-8155FCDABE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38199" y="174807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993027" y="174807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47855" y="1748078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302683" y="1748077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57511" y="1748077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38199" y="3934111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2993027" y="3934111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147855" y="3934110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7302683" y="393410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457511" y="393410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483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ColloursDIGIT_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ainbow colored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0DF6453-1C68-B274-332B-C3E0A0ED3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70722" y="2284667"/>
            <a:ext cx="3141663" cy="2090737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901451" y="2284668"/>
            <a:ext cx="3141663" cy="2090737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436086" y="2284667"/>
            <a:ext cx="3141663" cy="2090737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06774" y="4038684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4672139" y="4041944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8137503" y="4037437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617230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ColloursDIGIT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ainbow colored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43A6BAB-CB28-D19C-4462-D743B9BB8B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713869" y="2159957"/>
            <a:ext cx="2461591" cy="1638158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713868" y="3968881"/>
            <a:ext cx="2461591" cy="1638158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324547" y="2159956"/>
            <a:ext cx="2461593" cy="163815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935227" y="3968880"/>
            <a:ext cx="2520000" cy="1638158"/>
          </a:xfrm>
          <a:noFill/>
        </p:spPr>
        <p:txBody>
          <a:bodyPr tIns="90000"/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033617" y="2159957"/>
            <a:ext cx="2520000" cy="1638159"/>
          </a:xfrm>
          <a:noFill/>
        </p:spPr>
        <p:txBody>
          <a:bodyPr tIns="90000"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324549" y="3968880"/>
            <a:ext cx="2461591" cy="1638158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033617" y="3968881"/>
            <a:ext cx="2520000" cy="1638158"/>
          </a:xfrm>
          <a:noFill/>
        </p:spPr>
        <p:txBody>
          <a:bodyPr tIns="90000"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8966322" y="2159956"/>
            <a:ext cx="2520000" cy="1638159"/>
          </a:xfrm>
          <a:noFill/>
        </p:spPr>
        <p:txBody>
          <a:bodyPr tIns="90000"/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807781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ColloursDIGIT_1_Rou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ainbow colored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834CC41-90AF-6F4E-265B-3F3BD4067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970722" y="1843392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581400" y="1843394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192837" y="1843393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804274" y="1843392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 bwMode="auto">
          <a:xfrm>
            <a:off x="3349671" y="4291726"/>
            <a:ext cx="0" cy="11870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5970419" y="4291726"/>
            <a:ext cx="0" cy="11870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 userDrawn="1"/>
        </p:nvCxnSpPr>
        <p:spPr bwMode="auto">
          <a:xfrm>
            <a:off x="8591167" y="4291726"/>
            <a:ext cx="0" cy="11870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97897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7"/>
          <p:cNvSpPr>
            <a:spLocks noGrp="1"/>
          </p:cNvSpPr>
          <p:nvPr>
            <p:ph sz="quarter" idx="16"/>
          </p:nvPr>
        </p:nvSpPr>
        <p:spPr>
          <a:xfrm>
            <a:off x="3618645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7"/>
          <p:cNvSpPr>
            <a:spLocks noGrp="1"/>
          </p:cNvSpPr>
          <p:nvPr>
            <p:ph sz="quarter" idx="17"/>
          </p:nvPr>
        </p:nvSpPr>
        <p:spPr>
          <a:xfrm>
            <a:off x="6239393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18"/>
          </p:nvPr>
        </p:nvSpPr>
        <p:spPr>
          <a:xfrm>
            <a:off x="8860143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700479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ColloursDIGIT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ainbow colored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2B84143-AEF6-0F60-B36C-B48110B83E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46643"/>
            <a:ext cx="10515600" cy="782357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630613"/>
            <a:ext cx="10515600" cy="2035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12300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ColloursDIGI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2" name="Picture 1" descr="A rainbow colored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3EBB8BC-7D8C-AA7D-0FF3-2868D349D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0153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11803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196D-B122-4E24-8A99-19F18C607641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90A4-2121-46F9-A979-211D8FFDA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84048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196D-B122-4E24-8A99-19F18C607641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90A4-2121-46F9-A979-211D8FFDA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583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ing Bright Mustard 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vector graphics, light&#10;&#10;Description automatically generated with low confidence">
            <a:extLst>
              <a:ext uri="{FF2B5EF4-FFF2-40B4-BE49-F238E27FC236}">
                <a16:creationId xmlns:a16="http://schemas.microsoft.com/office/drawing/2014/main" id="{F7C35F06-A4D9-AAF2-0787-5F1EC426A3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59635" y="-59635"/>
            <a:ext cx="6155635" cy="6983896"/>
          </a:xfrm>
          <a:solidFill>
            <a:schemeClr val="bg2"/>
          </a:solidFill>
          <a:ln w="28575">
            <a:solidFill>
              <a:schemeClr val="accent2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214048" y="1992573"/>
            <a:ext cx="8550322" cy="361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447" y="743802"/>
            <a:ext cx="544923" cy="54492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4048" y="1992572"/>
            <a:ext cx="8550322" cy="3616657"/>
          </a:xfrm>
          <a:solidFill>
            <a:schemeClr val="bg1"/>
          </a:solidFill>
        </p:spPr>
        <p:txBody>
          <a:bodyPr lIns="360000" tIns="360000" rIns="360000" bIns="360000" anchor="ctr" anchorCtr="0">
            <a:noAutofit/>
          </a:bodyPr>
          <a:lstStyle>
            <a:lvl1pPr marL="0" indent="0">
              <a:buFontTx/>
              <a:buNone/>
              <a:defRPr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1663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able_Purple_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, blue, electric blue&#10;&#10;Description automatically generated">
            <a:extLst>
              <a:ext uri="{FF2B5EF4-FFF2-40B4-BE49-F238E27FC236}">
                <a16:creationId xmlns:a16="http://schemas.microsoft.com/office/drawing/2014/main" id="{9D8FCB96-3148-83D7-3F3F-09D825EC55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1"/>
          <a:stretch/>
        </p:blipFill>
        <p:spPr>
          <a:xfrm>
            <a:off x="0" y="1078172"/>
            <a:ext cx="12192000" cy="57798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07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33" y="258042"/>
            <a:ext cx="1659793" cy="11524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71350" y="1992572"/>
            <a:ext cx="10065224" cy="2149523"/>
          </a:xfrm>
        </p:spPr>
        <p:txBody>
          <a:bodyPr wrap="none" anchor="t">
            <a:noAutofit/>
          </a:bodyPr>
          <a:lstStyle>
            <a:lvl1pPr algn="l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978925"/>
            <a:ext cx="0" cy="48790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5741158" y="6619164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071351" y="4418049"/>
            <a:ext cx="10065224" cy="897754"/>
          </a:xfrm>
        </p:spPr>
        <p:txBody>
          <a:bodyPr>
            <a:noAutofit/>
          </a:bodyPr>
          <a:lstStyle>
            <a:lvl1pPr marL="0" indent="0" algn="l">
              <a:buNone/>
              <a:defRPr sz="28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096000" y="5557903"/>
            <a:ext cx="5040313" cy="528998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2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991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ing Bright Mustard 7_Picture and Content (half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vector graphics, light&#10;&#10;Description automatically generated with low confidence">
            <a:extLst>
              <a:ext uri="{FF2B5EF4-FFF2-40B4-BE49-F238E27FC236}">
                <a16:creationId xmlns:a16="http://schemas.microsoft.com/office/drawing/2014/main" id="{4B45A0A5-EEE4-D901-0C12-55664C8896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7056" y="1825625"/>
            <a:ext cx="4926841" cy="376995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817056" y="482860"/>
            <a:ext cx="4669266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46383" y="-53009"/>
            <a:ext cx="6142383" cy="6964017"/>
          </a:xfrm>
          <a:solidFill>
            <a:schemeClr val="bg2"/>
          </a:solidFill>
          <a:ln w="28575">
            <a:solidFill>
              <a:schemeClr val="accent2"/>
            </a:solidFill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427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ing Bright Mustard 7_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ector graphics, light&#10;&#10;Description automatically generated with low confidence">
            <a:extLst>
              <a:ext uri="{FF2B5EF4-FFF2-40B4-BE49-F238E27FC236}">
                <a16:creationId xmlns:a16="http://schemas.microsoft.com/office/drawing/2014/main" id="{A9E7E304-2A89-7E59-6BF3-BA933861C6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78619" y="1913416"/>
            <a:ext cx="1875181" cy="2434309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051401" y="2898477"/>
            <a:ext cx="2307284" cy="2307284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81980" y="1913416"/>
            <a:ext cx="3185512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-11140"/>
            <a:ext cx="1" cy="127635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213" y="1748077"/>
            <a:ext cx="2643187" cy="1868487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840251" y="2860831"/>
            <a:ext cx="1620431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919097" y="3790927"/>
            <a:ext cx="1987550" cy="198755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38213" y="3908959"/>
            <a:ext cx="1751486" cy="1751486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954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ing Bright Mustard 7_Photo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vector graphics, light&#10;&#10;Description automatically generated with low confidence">
            <a:extLst>
              <a:ext uri="{FF2B5EF4-FFF2-40B4-BE49-F238E27FC236}">
                <a16:creationId xmlns:a16="http://schemas.microsoft.com/office/drawing/2014/main" id="{D2E679FE-DD80-6DA1-A946-4E943F300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38199" y="1770357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993027" y="175921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47855" y="1759218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302683" y="1759217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57511" y="1759217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38199" y="3934111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2993027" y="3945251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147855" y="3945250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7302683" y="394524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457511" y="394524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913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ing Bright Mustard 1_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vector graphics, light&#10;&#10;Description automatically generated with low confidence">
            <a:extLst>
              <a:ext uri="{FF2B5EF4-FFF2-40B4-BE49-F238E27FC236}">
                <a16:creationId xmlns:a16="http://schemas.microsoft.com/office/drawing/2014/main" id="{719D6BF9-297E-CE7F-3AA1-B6A14A8DB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6625"/>
            <a:ext cx="1" cy="127635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70722" y="2284667"/>
            <a:ext cx="3141663" cy="2090737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901451" y="2284668"/>
            <a:ext cx="3141663" cy="2090737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436086" y="2284667"/>
            <a:ext cx="3141663" cy="2090737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06774" y="4038684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4672139" y="4041944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8137503" y="4037437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26050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ing Bright Mustard 1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vector graphics, light&#10;&#10;Description automatically generated with low confidence">
            <a:extLst>
              <a:ext uri="{FF2B5EF4-FFF2-40B4-BE49-F238E27FC236}">
                <a16:creationId xmlns:a16="http://schemas.microsoft.com/office/drawing/2014/main" id="{4FFB1731-F1ED-8565-8096-FBEFC8EFA7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713868" y="2159957"/>
            <a:ext cx="2461591" cy="1638158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713868" y="3968881"/>
            <a:ext cx="2461591" cy="1638158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324547" y="2159956"/>
            <a:ext cx="2461593" cy="163815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935227" y="3968880"/>
            <a:ext cx="2520000" cy="1638158"/>
          </a:xfrm>
          <a:noFill/>
        </p:spPr>
        <p:txBody>
          <a:bodyPr tIns="90000"/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033617" y="2159957"/>
            <a:ext cx="2520000" cy="1638159"/>
          </a:xfrm>
          <a:noFill/>
        </p:spPr>
        <p:txBody>
          <a:bodyPr tIns="90000"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324549" y="3968880"/>
            <a:ext cx="2461591" cy="1638158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033617" y="3968881"/>
            <a:ext cx="2520000" cy="1638158"/>
          </a:xfrm>
          <a:noFill/>
        </p:spPr>
        <p:txBody>
          <a:bodyPr tIns="90000"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8966322" y="2159956"/>
            <a:ext cx="2520000" cy="1638159"/>
          </a:xfrm>
          <a:noFill/>
        </p:spPr>
        <p:txBody>
          <a:bodyPr tIns="90000"/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726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ing Bright Mustard 3_Rou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vector graphics, light&#10;&#10;Description automatically generated with low confidence">
            <a:extLst>
              <a:ext uri="{FF2B5EF4-FFF2-40B4-BE49-F238E27FC236}">
                <a16:creationId xmlns:a16="http://schemas.microsoft.com/office/drawing/2014/main" id="{78D317B4-7CCD-DCA5-BE52-E246785AE0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969963" y="1843395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581400" y="1843394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192837" y="1843393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804274" y="1843392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 bwMode="auto">
          <a:xfrm>
            <a:off x="3349671" y="4291726"/>
            <a:ext cx="0" cy="11870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5970419" y="4291726"/>
            <a:ext cx="0" cy="11870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 userDrawn="1"/>
        </p:nvCxnSpPr>
        <p:spPr bwMode="auto">
          <a:xfrm>
            <a:off x="8591167" y="4291726"/>
            <a:ext cx="0" cy="11870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97897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7"/>
          <p:cNvSpPr>
            <a:spLocks noGrp="1"/>
          </p:cNvSpPr>
          <p:nvPr>
            <p:ph sz="quarter" idx="16"/>
          </p:nvPr>
        </p:nvSpPr>
        <p:spPr>
          <a:xfrm>
            <a:off x="3618645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7"/>
          <p:cNvSpPr>
            <a:spLocks noGrp="1"/>
          </p:cNvSpPr>
          <p:nvPr>
            <p:ph sz="quarter" idx="17"/>
          </p:nvPr>
        </p:nvSpPr>
        <p:spPr>
          <a:xfrm>
            <a:off x="6239393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18"/>
          </p:nvPr>
        </p:nvSpPr>
        <p:spPr>
          <a:xfrm>
            <a:off x="8860143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4158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ing Bright Mustard 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yellow and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1C486B16-CBF4-0D89-04DF-319AE8A1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07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33" y="258042"/>
            <a:ext cx="1659793" cy="11524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71350" y="1992572"/>
            <a:ext cx="10065224" cy="872647"/>
          </a:xfrm>
        </p:spPr>
        <p:txBody>
          <a:bodyPr anchor="t">
            <a:normAutofit/>
          </a:bodyPr>
          <a:lstStyle>
            <a:lvl1pPr algn="l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978925"/>
            <a:ext cx="0" cy="48790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5741158" y="6619164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071351" y="3067468"/>
            <a:ext cx="10065224" cy="897754"/>
          </a:xfrm>
        </p:spPr>
        <p:txBody>
          <a:bodyPr>
            <a:noAutofit/>
          </a:bodyPr>
          <a:lstStyle>
            <a:lvl1pPr marL="0" indent="0" algn="l">
              <a:buNone/>
              <a:defRPr sz="28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096000" y="5783535"/>
            <a:ext cx="5040313" cy="528998"/>
          </a:xfrm>
        </p:spPr>
        <p:txBody>
          <a:bodyPr anchor="b" anchorCtr="0">
            <a:noAutofit/>
          </a:bodyPr>
          <a:lstStyle>
            <a:lvl1pPr marL="0" indent="0" algn="r">
              <a:buFontTx/>
              <a:buNone/>
              <a:defRPr sz="2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9985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ing Bright Mustard 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vector graphics, light&#10;&#10;Description automatically generated with low confidence">
            <a:extLst>
              <a:ext uri="{FF2B5EF4-FFF2-40B4-BE49-F238E27FC236}">
                <a16:creationId xmlns:a16="http://schemas.microsoft.com/office/drawing/2014/main" id="{1E1AA90C-6C90-67DA-61D3-4446F2B0D8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solidFill>
            <a:schemeClr val="bg2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46643"/>
            <a:ext cx="10515600" cy="782357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630613"/>
            <a:ext cx="10515600" cy="2035175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19789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ing Bright Mustard 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vector graphics, light&#10;&#10;Description automatically generated with low confidence">
            <a:extLst>
              <a:ext uri="{FF2B5EF4-FFF2-40B4-BE49-F238E27FC236}">
                <a16:creationId xmlns:a16="http://schemas.microsoft.com/office/drawing/2014/main" id="{DFF56438-C63F-8EFF-736B-6D408515C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0148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iable_Electric_Green_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and blue background with triangles&#10;&#10;Description automatically generated with low confidence">
            <a:extLst>
              <a:ext uri="{FF2B5EF4-FFF2-40B4-BE49-F238E27FC236}">
                <a16:creationId xmlns:a16="http://schemas.microsoft.com/office/drawing/2014/main" id="{399AF7B2-B39F-C1E1-0D10-C56CD2247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1"/>
          <a:stretch/>
        </p:blipFill>
        <p:spPr>
          <a:xfrm>
            <a:off x="0" y="1078172"/>
            <a:ext cx="12192000" cy="57798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07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33" y="258042"/>
            <a:ext cx="1659793" cy="11524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71350" y="1992572"/>
            <a:ext cx="10065224" cy="2149523"/>
          </a:xfrm>
        </p:spPr>
        <p:txBody>
          <a:bodyPr wrap="none" anchor="t">
            <a:noAutofit/>
          </a:bodyPr>
          <a:lstStyle>
            <a:lvl1pPr algn="l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978925"/>
            <a:ext cx="0" cy="48790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5741158" y="6619164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071351" y="4418049"/>
            <a:ext cx="10065224" cy="897754"/>
          </a:xfrm>
        </p:spPr>
        <p:txBody>
          <a:bodyPr>
            <a:noAutofit/>
          </a:bodyPr>
          <a:lstStyle>
            <a:lvl1pPr marL="0" indent="0" algn="l">
              <a:buNone/>
              <a:defRPr sz="28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096000" y="5557903"/>
            <a:ext cx="5040313" cy="528998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2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3324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iable_Electric_Green_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and blue triangle pattern&#10;&#10;Description automatically generated with low confidence">
            <a:extLst>
              <a:ext uri="{FF2B5EF4-FFF2-40B4-BE49-F238E27FC236}">
                <a16:creationId xmlns:a16="http://schemas.microsoft.com/office/drawing/2014/main" id="{951CCB27-2D99-CB56-9FD2-3FCDE30B67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07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33" y="258042"/>
            <a:ext cx="1659793" cy="11524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71350" y="1992572"/>
            <a:ext cx="10065224" cy="872647"/>
          </a:xfrm>
        </p:spPr>
        <p:txBody>
          <a:bodyPr anchor="t">
            <a:normAutofit/>
          </a:bodyPr>
          <a:lstStyle>
            <a:lvl1pPr algn="l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978925"/>
            <a:ext cx="0" cy="48790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5741158" y="6619164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071351" y="3067468"/>
            <a:ext cx="10065224" cy="897754"/>
          </a:xfrm>
        </p:spPr>
        <p:txBody>
          <a:bodyPr>
            <a:noAutofit/>
          </a:bodyPr>
          <a:lstStyle>
            <a:lvl1pPr marL="0" indent="0" algn="l">
              <a:buNone/>
              <a:defRPr sz="28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096000" y="5783535"/>
            <a:ext cx="5040313" cy="528998"/>
          </a:xfrm>
        </p:spPr>
        <p:txBody>
          <a:bodyPr anchor="b" anchorCtr="0">
            <a:noAutofit/>
          </a:bodyPr>
          <a:lstStyle>
            <a:lvl1pPr marL="0" indent="0" algn="r">
              <a:buFontTx/>
              <a:buNone/>
              <a:defRPr sz="2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000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iable_Electric_Green_Chapter Slide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ue gradient&#10;&#10;Description automatically generated with medium confidence">
            <a:extLst>
              <a:ext uri="{FF2B5EF4-FFF2-40B4-BE49-F238E27FC236}">
                <a16:creationId xmlns:a16="http://schemas.microsoft.com/office/drawing/2014/main" id="{2DBC8340-4347-9A1A-2A01-597E9E5326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852" y="6045865"/>
            <a:ext cx="1716200" cy="45054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329593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070189" y="3602038"/>
            <a:ext cx="10156297" cy="165576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5099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iable_Electric_Green_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blu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C7714CA1-FB56-5F4E-6126-B8417EA74D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05699" cy="38819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buClr>
                <a:schemeClr val="tx1"/>
              </a:buClr>
              <a:defRPr/>
            </a:lvl1pPr>
            <a:lvl2pPr>
              <a:spcAft>
                <a:spcPts val="1800"/>
              </a:spcAft>
              <a:buClr>
                <a:schemeClr val="tx1"/>
              </a:buClr>
              <a:defRPr/>
            </a:lvl2pPr>
            <a:lvl3pPr>
              <a:spcAft>
                <a:spcPts val="1800"/>
              </a:spcAft>
              <a:buClr>
                <a:schemeClr val="tx1"/>
              </a:buClr>
              <a:defRPr/>
            </a:lvl3pPr>
            <a:lvl4pPr>
              <a:spcAft>
                <a:spcPts val="1800"/>
              </a:spcAft>
              <a:buClr>
                <a:schemeClr val="tx1"/>
              </a:buClr>
              <a:defRPr/>
            </a:lvl4pPr>
            <a:lvl5pPr>
              <a:spcAft>
                <a:spcPts val="1800"/>
              </a:spcAft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001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iable_Electric_Green_1_Last slide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screenshot, colorfulness&#10;&#10;Description automatically generated">
            <a:extLst>
              <a:ext uri="{FF2B5EF4-FFF2-40B4-BE49-F238E27FC236}">
                <a16:creationId xmlns:a16="http://schemas.microsoft.com/office/drawing/2014/main" id="{BCD10048-51D7-5D7B-28AE-0517E725F0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1240348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23627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38200" y="4160826"/>
            <a:ext cx="10889439" cy="162014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225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iable_Electric_Green_1_Content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blu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0F20E8F-9A7D-FBFE-0A60-0C7E2BB26C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5328000" cy="3906435"/>
          </a:xfrm>
        </p:spPr>
        <p:txBody>
          <a:bodyPr>
            <a:noAutofit/>
          </a:bodyPr>
          <a:lstStyle>
            <a:lvl1pPr>
              <a:spcAft>
                <a:spcPts val="1800"/>
              </a:spcAft>
              <a:buClr>
                <a:schemeClr val="tx1"/>
              </a:buClr>
              <a:defRPr/>
            </a:lvl1pPr>
            <a:lvl2pPr>
              <a:spcAft>
                <a:spcPts val="1800"/>
              </a:spcAft>
              <a:buClr>
                <a:schemeClr val="tx1"/>
              </a:buClr>
              <a:defRPr/>
            </a:lvl2pPr>
            <a:lvl3pPr>
              <a:spcAft>
                <a:spcPts val="1800"/>
              </a:spcAft>
              <a:buClr>
                <a:schemeClr val="tx1"/>
              </a:buClr>
              <a:defRPr/>
            </a:lvl3pPr>
            <a:lvl4pPr>
              <a:spcAft>
                <a:spcPts val="1800"/>
              </a:spcAft>
              <a:buClr>
                <a:schemeClr val="tx1"/>
              </a:buClr>
              <a:defRPr/>
            </a:lvl4pPr>
            <a:lvl5pPr>
              <a:spcAft>
                <a:spcPts val="1800"/>
              </a:spcAft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2250" y="1825625"/>
            <a:ext cx="5328000" cy="3906435"/>
          </a:xfrm>
          <a:noFill/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838198" y="0"/>
            <a:ext cx="1" cy="127635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062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iable_Electric_Green_2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blu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4B48809-AD19-C4C1-0342-C9269EF1DB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6"/>
            <a:ext cx="3358489" cy="3763134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604979" y="1825625"/>
            <a:ext cx="3358489" cy="3763134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8371761" y="1825625"/>
            <a:ext cx="3358489" cy="3763134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5326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iable_Electric_Green_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blu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3FCD59F-6F81-173E-D361-EF06083675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1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97331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noFill/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7331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71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spiring Bright Mustard 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een, colorfulness, yellow, blur&#10;&#10;Description automatically generated">
            <a:extLst>
              <a:ext uri="{FF2B5EF4-FFF2-40B4-BE49-F238E27FC236}">
                <a16:creationId xmlns:a16="http://schemas.microsoft.com/office/drawing/2014/main" id="{8A4FBE57-8A4D-D418-B870-DE889F690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0189" y="1122363"/>
            <a:ext cx="10676038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0189" y="3602038"/>
            <a:ext cx="10676038" cy="165576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0"/>
            <a:ext cx="0" cy="329593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7715" y="6045257"/>
            <a:ext cx="1718512" cy="45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990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iable_Electric_Green_3_Picture and Content (half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blu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D18C1E0-AB05-5A47-DA56-33377EBC1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7056" y="1825625"/>
            <a:ext cx="4926841" cy="376995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817056" y="482860"/>
            <a:ext cx="4669266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46383" y="-46383"/>
            <a:ext cx="6142383" cy="6964017"/>
          </a:xfrm>
          <a:ln w="28575">
            <a:solidFill>
              <a:schemeClr val="accent6"/>
            </a:solidFill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638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iable_Electric_Green_3_Photo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blu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C917D2D4-A103-813B-C04C-334CF9934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38199" y="174807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993027" y="174807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47855" y="1748078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302683" y="1748077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57511" y="1748077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38199" y="3934111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2993027" y="3934111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147855" y="3934110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7302683" y="393410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457511" y="393410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3732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iable_Electric_Green_3_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blu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BA1C2AF-EC15-F340-2352-971DF9C089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78619" y="1913416"/>
            <a:ext cx="1875181" cy="2434309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051401" y="2898477"/>
            <a:ext cx="2307284" cy="2307284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81980" y="1913416"/>
            <a:ext cx="3185512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213" y="1748077"/>
            <a:ext cx="2643187" cy="1868487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840251" y="2860831"/>
            <a:ext cx="1620431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919097" y="3790927"/>
            <a:ext cx="1987550" cy="198755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38213" y="3908959"/>
            <a:ext cx="1751486" cy="1751486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0989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iable_Electric_Green_4_Rou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blu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138036F-7C43-DBA1-D4D0-375AAC0F5A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969963" y="1843395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581400" y="1843394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192837" y="1843393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804274" y="1843392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2905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iable_Electric_Green_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blu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CE6BB7D-CB8A-576D-621B-1E178C18C6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59635" y="-59635"/>
            <a:ext cx="6155635" cy="6983896"/>
          </a:xfrm>
          <a:solidFill>
            <a:schemeClr val="bg2"/>
          </a:solidFill>
          <a:ln w="28575">
            <a:solidFill>
              <a:schemeClr val="accent6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214048" y="1992573"/>
            <a:ext cx="8550322" cy="361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447" y="743802"/>
            <a:ext cx="544923" cy="54492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4048" y="1992572"/>
            <a:ext cx="8550322" cy="3616657"/>
          </a:xfrm>
          <a:solidFill>
            <a:schemeClr val="bg1"/>
          </a:solidFill>
        </p:spPr>
        <p:txBody>
          <a:bodyPr lIns="360000" tIns="360000" rIns="360000" bIns="360000" anchor="ctr" anchorCtr="0">
            <a:noAutofit/>
          </a:bodyPr>
          <a:lstStyle>
            <a:lvl1pPr marL="0" indent="0">
              <a:buFontTx/>
              <a:buNone/>
              <a:defRPr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535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iable_Electric_Green_8_Picture and Content (half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blu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E023EF0-4C43-5723-EA52-4DF5D0CE81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7056" y="1836257"/>
            <a:ext cx="4926841" cy="376995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817056" y="482860"/>
            <a:ext cx="4669266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46383" y="-46383"/>
            <a:ext cx="6142383" cy="6964017"/>
          </a:xfrm>
          <a:solidFill>
            <a:schemeClr val="bg2"/>
          </a:solidFill>
          <a:ln w="28575">
            <a:solidFill>
              <a:schemeClr val="accent6"/>
            </a:solidFill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337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iable_Electric_Green_8_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blu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4DD3E62-E3BB-D17E-8D95-74BD286F6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78619" y="1913416"/>
            <a:ext cx="1875181" cy="2434309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051401" y="2898477"/>
            <a:ext cx="2307284" cy="2307284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81980" y="1913416"/>
            <a:ext cx="3185512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213" y="1748077"/>
            <a:ext cx="2643187" cy="1868487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840251" y="2860831"/>
            <a:ext cx="1620431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919097" y="3790927"/>
            <a:ext cx="1987550" cy="198755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38213" y="3908959"/>
            <a:ext cx="1751486" cy="1751486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6792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iable_Electric_Green_8_Photo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blu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92DA02B-AC5A-4B0C-9EFE-B4EA4EDF8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38199" y="174807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993027" y="174807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47855" y="1748078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302683" y="1748077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57511" y="1748077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38199" y="3934111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2993027" y="3934111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147855" y="3934110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7302683" y="393410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457511" y="393410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0725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iable_Electric_Green_2_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blu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74CE7B9-F8A0-3820-2059-8EFB12C67D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6625"/>
            <a:ext cx="1" cy="127635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70722" y="2284667"/>
            <a:ext cx="3141663" cy="2090737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901451" y="2284668"/>
            <a:ext cx="3141663" cy="2090737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436086" y="2284667"/>
            <a:ext cx="3141663" cy="2090737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06774" y="4038684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4672139" y="4041944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8137503" y="4037437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81189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iable_Electric_Green_2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blu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9F88B59-2F0B-740E-78BD-99A768C164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713869" y="2159957"/>
            <a:ext cx="2461591" cy="1638158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713868" y="3968881"/>
            <a:ext cx="2461591" cy="1638158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324547" y="2159956"/>
            <a:ext cx="2461593" cy="163815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935227" y="3968880"/>
            <a:ext cx="2520000" cy="1638158"/>
          </a:xfrm>
          <a:noFill/>
        </p:spPr>
        <p:txBody>
          <a:bodyPr tIns="90000"/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033617" y="2159957"/>
            <a:ext cx="2520000" cy="1638159"/>
          </a:xfrm>
          <a:noFill/>
        </p:spPr>
        <p:txBody>
          <a:bodyPr tIns="90000"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324549" y="3968880"/>
            <a:ext cx="2461591" cy="1638158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033617" y="3968881"/>
            <a:ext cx="2520000" cy="1638158"/>
          </a:xfrm>
          <a:noFill/>
        </p:spPr>
        <p:txBody>
          <a:bodyPr tIns="90000"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8966322" y="2159956"/>
            <a:ext cx="2520000" cy="1638159"/>
          </a:xfrm>
          <a:noFill/>
        </p:spPr>
        <p:txBody>
          <a:bodyPr tIns="90000"/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436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ing Bright Musta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vector graphics, light&#10;&#10;Description automatically generated with low confidence">
            <a:extLst>
              <a:ext uri="{FF2B5EF4-FFF2-40B4-BE49-F238E27FC236}">
                <a16:creationId xmlns:a16="http://schemas.microsoft.com/office/drawing/2014/main" id="{A0A74DED-EB54-1C18-BB67-CBDA4C6ABE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05699" cy="38819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buClr>
                <a:schemeClr val="tx1"/>
              </a:buClr>
              <a:defRPr/>
            </a:lvl1pPr>
            <a:lvl2pPr>
              <a:spcAft>
                <a:spcPts val="1800"/>
              </a:spcAft>
              <a:buClr>
                <a:schemeClr val="tx1"/>
              </a:buClr>
              <a:defRPr/>
            </a:lvl2pPr>
            <a:lvl3pPr>
              <a:spcAft>
                <a:spcPts val="1800"/>
              </a:spcAft>
              <a:buClr>
                <a:schemeClr val="tx1"/>
              </a:buClr>
              <a:defRPr/>
            </a:lvl3pPr>
            <a:lvl4pPr>
              <a:spcAft>
                <a:spcPts val="1800"/>
              </a:spcAft>
              <a:buClr>
                <a:schemeClr val="tx1"/>
              </a:buClr>
              <a:defRPr/>
            </a:lvl4pPr>
            <a:lvl5pPr>
              <a:spcAft>
                <a:spcPts val="1800"/>
              </a:spcAft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341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iable_Electric_Green_5_Rou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blu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4B4D359-AD69-07B0-60A8-D4F3F016D3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969963" y="1843395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581400" y="1843394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192837" y="1843393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804274" y="1843392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 bwMode="auto">
          <a:xfrm>
            <a:off x="3349671" y="4291726"/>
            <a:ext cx="0" cy="11870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5970419" y="4291726"/>
            <a:ext cx="0" cy="11870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 userDrawn="1"/>
        </p:nvCxnSpPr>
        <p:spPr bwMode="auto">
          <a:xfrm>
            <a:off x="8591167" y="4291726"/>
            <a:ext cx="0" cy="11870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97897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7"/>
          <p:cNvSpPr>
            <a:spLocks noGrp="1"/>
          </p:cNvSpPr>
          <p:nvPr>
            <p:ph sz="quarter" idx="16"/>
          </p:nvPr>
        </p:nvSpPr>
        <p:spPr>
          <a:xfrm>
            <a:off x="3618645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7"/>
          <p:cNvSpPr>
            <a:spLocks noGrp="1"/>
          </p:cNvSpPr>
          <p:nvPr>
            <p:ph sz="quarter" idx="17"/>
          </p:nvPr>
        </p:nvSpPr>
        <p:spPr>
          <a:xfrm>
            <a:off x="6239393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18"/>
          </p:nvPr>
        </p:nvSpPr>
        <p:spPr>
          <a:xfrm>
            <a:off x="8860143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75480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iable_Electric_Green_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blu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6EE1590-44FD-271E-51B8-55B0C39663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46643"/>
            <a:ext cx="10515600" cy="782357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641245"/>
            <a:ext cx="10515600" cy="2035175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3610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iable_Electric_Green_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blu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F286BE5-183B-4CCF-3CCD-350FF138E0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5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10715"/>
            <a:ext cx="1" cy="127635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291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able_Purple_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, blue, electric blue&#10;&#10;Description automatically generated">
            <a:extLst>
              <a:ext uri="{FF2B5EF4-FFF2-40B4-BE49-F238E27FC236}">
                <a16:creationId xmlns:a16="http://schemas.microsoft.com/office/drawing/2014/main" id="{9D8FCB96-3148-83D7-3F3F-09D825EC55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1"/>
          <a:stretch/>
        </p:blipFill>
        <p:spPr>
          <a:xfrm>
            <a:off x="0" y="1078172"/>
            <a:ext cx="12192000" cy="57798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07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33" y="258042"/>
            <a:ext cx="1659793" cy="11524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71350" y="1992572"/>
            <a:ext cx="10065224" cy="2149523"/>
          </a:xfrm>
        </p:spPr>
        <p:txBody>
          <a:bodyPr wrap="none" anchor="t">
            <a:noAutofit/>
          </a:bodyPr>
          <a:lstStyle>
            <a:lvl1pPr algn="l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978925"/>
            <a:ext cx="0" cy="48790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5741158" y="6619164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071351" y="4418049"/>
            <a:ext cx="10065224" cy="897754"/>
          </a:xfrm>
        </p:spPr>
        <p:txBody>
          <a:bodyPr>
            <a:noAutofit/>
          </a:bodyPr>
          <a:lstStyle>
            <a:lvl1pPr marL="0" indent="0" algn="l">
              <a:buNone/>
              <a:defRPr sz="28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096000" y="5557903"/>
            <a:ext cx="5040313" cy="528998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2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991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able_Purple_1_Chapter Slide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purple gradient&#10;&#10;Description automatically generated with medium confidence">
            <a:extLst>
              <a:ext uri="{FF2B5EF4-FFF2-40B4-BE49-F238E27FC236}">
                <a16:creationId xmlns:a16="http://schemas.microsoft.com/office/drawing/2014/main" id="{CB813C63-ECB4-1808-235B-377749FF4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852" y="6045865"/>
            <a:ext cx="1716200" cy="45054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329593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070189" y="3602038"/>
            <a:ext cx="10156297" cy="165576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381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able_Purple_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nd purple background&#10;&#10;Description automatically generated with low confidence">
            <a:extLst>
              <a:ext uri="{FF2B5EF4-FFF2-40B4-BE49-F238E27FC236}">
                <a16:creationId xmlns:a16="http://schemas.microsoft.com/office/drawing/2014/main" id="{C812472C-A6D7-15AE-8370-B5A8BF40A4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07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33" y="258042"/>
            <a:ext cx="1659793" cy="11524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71350" y="1992572"/>
            <a:ext cx="10065224" cy="872647"/>
          </a:xfrm>
        </p:spPr>
        <p:txBody>
          <a:bodyPr anchor="t">
            <a:normAutofit/>
          </a:bodyPr>
          <a:lstStyle>
            <a:lvl1pPr algn="l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978925"/>
            <a:ext cx="0" cy="48790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5741158" y="6619164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071351" y="3067468"/>
            <a:ext cx="10065224" cy="897754"/>
          </a:xfrm>
        </p:spPr>
        <p:txBody>
          <a:bodyPr>
            <a:noAutofit/>
          </a:bodyPr>
          <a:lstStyle>
            <a:lvl1pPr marL="0" indent="0" algn="l">
              <a:buNone/>
              <a:defRPr sz="28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096000" y="5783535"/>
            <a:ext cx="5040313" cy="528998"/>
          </a:xfrm>
        </p:spPr>
        <p:txBody>
          <a:bodyPr anchor="b" anchorCtr="0">
            <a:noAutofit/>
          </a:bodyPr>
          <a:lstStyle>
            <a:lvl1pPr marL="0" indent="0" algn="r">
              <a:buFontTx/>
              <a:buNone/>
              <a:defRPr sz="2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6707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able_Purple_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urpl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B28BDBE-A0BA-2195-0BFC-84B74DAE1F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05699" cy="38819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defRPr/>
            </a:lvl1pPr>
            <a:lvl2pPr>
              <a:spcAft>
                <a:spcPts val="1800"/>
              </a:spcAft>
              <a:defRPr/>
            </a:lvl2pPr>
            <a:lvl3pPr>
              <a:spcAft>
                <a:spcPts val="1800"/>
              </a:spcAft>
              <a:defRPr/>
            </a:lvl3pPr>
            <a:lvl4pPr>
              <a:spcAft>
                <a:spcPts val="1800"/>
              </a:spcAft>
              <a:defRPr/>
            </a:lvl4pPr>
            <a:lvl5pPr>
              <a:spcAft>
                <a:spcPts val="18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1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able_Purple_2_Last slide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purple, blue, lilac&#10;&#10;Description automatically generated">
            <a:extLst>
              <a:ext uri="{FF2B5EF4-FFF2-40B4-BE49-F238E27FC236}">
                <a16:creationId xmlns:a16="http://schemas.microsoft.com/office/drawing/2014/main" id="{18EAC707-7FBD-428C-A48E-F7CD28379E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1240348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23627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38200" y="4160826"/>
            <a:ext cx="10889439" cy="162014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705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able_Purple_2_Content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purpl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9230DF3-2938-D525-0119-F3C9C1553B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5328000" cy="3906435"/>
          </a:xfrm>
        </p:spPr>
        <p:txBody>
          <a:bodyPr>
            <a:noAutofit/>
          </a:bodyPr>
          <a:lstStyle>
            <a:lvl1pPr>
              <a:spcAft>
                <a:spcPts val="1800"/>
              </a:spcAft>
              <a:buClr>
                <a:schemeClr val="tx1"/>
              </a:buClr>
              <a:defRPr/>
            </a:lvl1pPr>
            <a:lvl2pPr>
              <a:spcAft>
                <a:spcPts val="1800"/>
              </a:spcAft>
              <a:buClr>
                <a:schemeClr val="tx1"/>
              </a:buClr>
              <a:defRPr/>
            </a:lvl2pPr>
            <a:lvl3pPr>
              <a:spcAft>
                <a:spcPts val="1800"/>
              </a:spcAft>
              <a:buClr>
                <a:schemeClr val="tx1"/>
              </a:buClr>
              <a:defRPr/>
            </a:lvl3pPr>
            <a:lvl4pPr>
              <a:spcAft>
                <a:spcPts val="1800"/>
              </a:spcAft>
              <a:buClr>
                <a:schemeClr val="tx1"/>
              </a:buClr>
              <a:defRPr/>
            </a:lvl4pPr>
            <a:lvl5pPr>
              <a:spcAft>
                <a:spcPts val="1800"/>
              </a:spcAft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2250" y="1825625"/>
            <a:ext cx="5328000" cy="3906435"/>
          </a:xfrm>
          <a:noFill/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519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able_Purple_3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urpl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DE5F928-41DD-0286-D1BE-9BE168A7DD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6"/>
            <a:ext cx="3358489" cy="3763134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604979" y="1825625"/>
            <a:ext cx="3358489" cy="3763134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8371761" y="1825625"/>
            <a:ext cx="3358489" cy="3763134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53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ing Bright Mustard Last slide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colorfulness&#10;&#10;Description automatically generated">
            <a:extLst>
              <a:ext uri="{FF2B5EF4-FFF2-40B4-BE49-F238E27FC236}">
                <a16:creationId xmlns:a16="http://schemas.microsoft.com/office/drawing/2014/main" id="{3CAB9ACF-B074-161F-75BA-A55B05E37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1240348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23627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38200" y="4160826"/>
            <a:ext cx="10889439" cy="162014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34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able_Purple_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purpl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57CD818-BF2E-DD5E-8B8C-A8D7E5D7C4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97331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noFill/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7331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8194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able_Purple_4_Picture and Content (half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urpl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A5AA682-30C5-AF3D-F85D-992D383256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7056" y="1825625"/>
            <a:ext cx="4926841" cy="3769957"/>
          </a:xfrm>
        </p:spPr>
        <p:txBody>
          <a:bodyPr>
            <a:noAutofit/>
          </a:bodyPr>
          <a:lstStyle>
            <a:lvl1pPr marL="342900" indent="-3429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800100" indent="-342900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1200150" indent="-285750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1657350" indent="-285750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2114550" indent="-285750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817056" y="482860"/>
            <a:ext cx="4669266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46383" y="-46383"/>
            <a:ext cx="6142383" cy="6964017"/>
          </a:xfrm>
          <a:ln w="28575">
            <a:solidFill>
              <a:schemeClr val="accent4"/>
            </a:solidFill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212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able_Purple_4_Photo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DAFA7A1-E4A4-1555-27E2-A043F4C2EB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38199" y="174807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993027" y="174807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47855" y="1748078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302683" y="1748077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57511" y="1748077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38199" y="3934111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2993027" y="3934111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147855" y="3934110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7302683" y="393410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457511" y="393410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5842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able_Purple_4_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9CA0509-7E99-0AE1-132B-B9A67CB34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78619" y="1913416"/>
            <a:ext cx="1875181" cy="2434309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051401" y="2898477"/>
            <a:ext cx="2307284" cy="2307284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81980" y="1913416"/>
            <a:ext cx="3185512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213" y="1748077"/>
            <a:ext cx="2643187" cy="1868487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840251" y="2860831"/>
            <a:ext cx="1620431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919097" y="3790927"/>
            <a:ext cx="1987550" cy="198755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38213" y="3908959"/>
            <a:ext cx="1751486" cy="1751486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1239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able_Purple_6_Rou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purpl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7DA4CA6-D75B-1824-B2A6-14941B1E44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970722" y="1843392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581400" y="1843394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192837" y="1843393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804274" y="1843392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923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able_Purple_3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purpl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0771AA9-37DE-3418-C0C9-73AF9FFF7A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59635" y="-59635"/>
            <a:ext cx="6155635" cy="6983896"/>
          </a:xfrm>
          <a:solidFill>
            <a:schemeClr val="bg2"/>
          </a:solidFill>
          <a:ln w="28575">
            <a:solidFill>
              <a:schemeClr val="accent4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214048" y="1992573"/>
            <a:ext cx="8550322" cy="361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447" y="743802"/>
            <a:ext cx="544923" cy="54492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4048" y="1992572"/>
            <a:ext cx="8550322" cy="3616657"/>
          </a:xfrm>
          <a:solidFill>
            <a:schemeClr val="bg1"/>
          </a:solidFill>
        </p:spPr>
        <p:txBody>
          <a:bodyPr lIns="360000" tIns="360000" rIns="360000" bIns="360000" anchor="ctr" anchorCtr="0">
            <a:noAutofit/>
          </a:bodyPr>
          <a:lstStyle>
            <a:lvl1pPr marL="0" indent="0">
              <a:buFontTx/>
              <a:buNone/>
              <a:defRPr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3865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able_Purple_9_Picture and Content (half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purpl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89CB613-99E7-103D-AF0E-ECEBCDFA90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7056" y="1825625"/>
            <a:ext cx="4926841" cy="376995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817056" y="482860"/>
            <a:ext cx="4669266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46383" y="-46383"/>
            <a:ext cx="6142383" cy="6964017"/>
          </a:xfrm>
          <a:solidFill>
            <a:schemeClr val="bg2"/>
          </a:solidFill>
          <a:ln w="28575">
            <a:solidFill>
              <a:schemeClr val="accent4"/>
            </a:solidFill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662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able_Purple_9_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purpl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50EC465-F3C8-96B2-CD81-73352978F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78619" y="1913416"/>
            <a:ext cx="1875181" cy="2434309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051401" y="2898477"/>
            <a:ext cx="2307284" cy="2307284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81980" y="1913416"/>
            <a:ext cx="3185512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213" y="1748077"/>
            <a:ext cx="2643187" cy="1868487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840251" y="2860831"/>
            <a:ext cx="1620431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919097" y="3790927"/>
            <a:ext cx="1987550" cy="198755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38213" y="3908959"/>
            <a:ext cx="1751486" cy="1751486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922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able_Purple_9_Photo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purpl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FD89AE3-CDD3-6705-A271-214220ED4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38199" y="174807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993027" y="174807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47855" y="1748078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302683" y="1748077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57511" y="1748077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38199" y="3934111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2993027" y="3934111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147855" y="3934110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7302683" y="393410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457511" y="393410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4380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able_Purple_3_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purpl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3C8A347-8430-5C60-317D-C251660C6C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70722" y="2284667"/>
            <a:ext cx="3141663" cy="2090737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901451" y="2284668"/>
            <a:ext cx="3141663" cy="2090737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436086" y="2284667"/>
            <a:ext cx="3141663" cy="2090737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06774" y="4038684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4672139" y="4041944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8137503" y="4037437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747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ing Bright Mustard Content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vector graphics, light&#10;&#10;Description automatically generated with low confidence">
            <a:extLst>
              <a:ext uri="{FF2B5EF4-FFF2-40B4-BE49-F238E27FC236}">
                <a16:creationId xmlns:a16="http://schemas.microsoft.com/office/drawing/2014/main" id="{EAE1482B-937C-F9EC-95B0-7A6A2817D7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5328000" cy="3906435"/>
          </a:xfrm>
        </p:spPr>
        <p:txBody>
          <a:bodyPr>
            <a:noAutofit/>
          </a:bodyPr>
          <a:lstStyle>
            <a:lvl1pPr>
              <a:spcAft>
                <a:spcPts val="1800"/>
              </a:spcAft>
              <a:buClr>
                <a:schemeClr val="tx1"/>
              </a:buClr>
              <a:defRPr/>
            </a:lvl1pPr>
            <a:lvl2pPr>
              <a:spcAft>
                <a:spcPts val="1800"/>
              </a:spcAft>
              <a:buClr>
                <a:schemeClr val="tx1"/>
              </a:buClr>
              <a:defRPr/>
            </a:lvl2pPr>
            <a:lvl3pPr>
              <a:spcAft>
                <a:spcPts val="1800"/>
              </a:spcAft>
              <a:buClr>
                <a:schemeClr val="tx1"/>
              </a:buClr>
              <a:defRPr/>
            </a:lvl3pPr>
            <a:lvl4pPr>
              <a:spcAft>
                <a:spcPts val="1800"/>
              </a:spcAft>
              <a:buClr>
                <a:schemeClr val="tx1"/>
              </a:buClr>
              <a:defRPr/>
            </a:lvl4pPr>
            <a:lvl5pPr>
              <a:spcAft>
                <a:spcPts val="1800"/>
              </a:spcAft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2250" y="1825625"/>
            <a:ext cx="5328000" cy="3906435"/>
          </a:xfrm>
          <a:noFill/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839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able_Purple_3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purpl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66705DB-F518-259F-6228-971F5F3CBC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713869" y="2159957"/>
            <a:ext cx="2461591" cy="1638158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713868" y="3968881"/>
            <a:ext cx="2461591" cy="1638158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324547" y="2159956"/>
            <a:ext cx="2461593" cy="163815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935227" y="3968880"/>
            <a:ext cx="2520000" cy="1638158"/>
          </a:xfrm>
          <a:noFill/>
        </p:spPr>
        <p:txBody>
          <a:bodyPr tIns="90000"/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033617" y="2159957"/>
            <a:ext cx="2520000" cy="1638159"/>
          </a:xfrm>
          <a:noFill/>
        </p:spPr>
        <p:txBody>
          <a:bodyPr tIns="90000"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324549" y="3968880"/>
            <a:ext cx="2461591" cy="1638158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033617" y="3968881"/>
            <a:ext cx="2520000" cy="1638158"/>
          </a:xfrm>
          <a:noFill/>
        </p:spPr>
        <p:txBody>
          <a:bodyPr tIns="90000"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8966322" y="2159956"/>
            <a:ext cx="2520000" cy="1638159"/>
          </a:xfrm>
          <a:noFill/>
        </p:spPr>
        <p:txBody>
          <a:bodyPr tIns="90000"/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44773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able_Purple_7_Rou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purpl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CABCA938-7B4B-0813-BD56-52079E53DC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969963" y="1843395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581400" y="1843394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192837" y="1843393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804274" y="1843392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 bwMode="auto">
          <a:xfrm>
            <a:off x="3349671" y="4291726"/>
            <a:ext cx="0" cy="11870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5970419" y="4291726"/>
            <a:ext cx="0" cy="11870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 userDrawn="1"/>
        </p:nvCxnSpPr>
        <p:spPr bwMode="auto">
          <a:xfrm>
            <a:off x="8591167" y="4291726"/>
            <a:ext cx="0" cy="11870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97897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7"/>
          <p:cNvSpPr>
            <a:spLocks noGrp="1"/>
          </p:cNvSpPr>
          <p:nvPr>
            <p:ph sz="quarter" idx="16"/>
          </p:nvPr>
        </p:nvSpPr>
        <p:spPr>
          <a:xfrm>
            <a:off x="3618645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7"/>
          <p:cNvSpPr>
            <a:spLocks noGrp="1"/>
          </p:cNvSpPr>
          <p:nvPr>
            <p:ph sz="quarter" idx="17"/>
          </p:nvPr>
        </p:nvSpPr>
        <p:spPr>
          <a:xfrm>
            <a:off x="6239393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18"/>
          </p:nvPr>
        </p:nvSpPr>
        <p:spPr>
          <a:xfrm>
            <a:off x="8860143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11037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able_Purple_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3EE1F00-8691-2CE0-8DED-087A11F44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46643"/>
            <a:ext cx="10515600" cy="782357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630613"/>
            <a:ext cx="10515600" cy="2035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05159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able_Purple_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purple wave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CFCC0C3-74D4-DCE9-109D-330C6C9D53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5371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ve_EletricBlue_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lue, aqua, electric blue, azure&#10;&#10;Description automatically generated">
            <a:extLst>
              <a:ext uri="{FF2B5EF4-FFF2-40B4-BE49-F238E27FC236}">
                <a16:creationId xmlns:a16="http://schemas.microsoft.com/office/drawing/2014/main" id="{61F1441E-7C09-66A9-4F48-295BF16A3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1"/>
          <a:stretch/>
        </p:blipFill>
        <p:spPr>
          <a:xfrm>
            <a:off x="0" y="1078172"/>
            <a:ext cx="12192000" cy="57798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07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33" y="258042"/>
            <a:ext cx="1659793" cy="11524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71350" y="1992572"/>
            <a:ext cx="10065224" cy="2149523"/>
          </a:xfrm>
        </p:spPr>
        <p:txBody>
          <a:bodyPr wrap="none" anchor="t">
            <a:noAutofit/>
          </a:bodyPr>
          <a:lstStyle>
            <a:lvl1pPr algn="l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978925"/>
            <a:ext cx="0" cy="48790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5741158" y="6619164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071351" y="4418049"/>
            <a:ext cx="10065224" cy="897754"/>
          </a:xfrm>
        </p:spPr>
        <p:txBody>
          <a:bodyPr>
            <a:noAutofit/>
          </a:bodyPr>
          <a:lstStyle>
            <a:lvl1pPr marL="0" indent="0" algn="l">
              <a:buNone/>
              <a:defRPr sz="28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096000" y="5557903"/>
            <a:ext cx="5040313" cy="528998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2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9702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ve_EletricBlue_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lue, screenshot, electric blue, aqua&#10;&#10;Description automatically generated">
            <a:extLst>
              <a:ext uri="{FF2B5EF4-FFF2-40B4-BE49-F238E27FC236}">
                <a16:creationId xmlns:a16="http://schemas.microsoft.com/office/drawing/2014/main" id="{01197DB2-B2FC-A8B2-C9F5-7850AB5E68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07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33" y="258042"/>
            <a:ext cx="1659793" cy="11524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71350" y="1992572"/>
            <a:ext cx="10065224" cy="872647"/>
          </a:xfrm>
        </p:spPr>
        <p:txBody>
          <a:bodyPr anchor="t">
            <a:normAutofit/>
          </a:bodyPr>
          <a:lstStyle>
            <a:lvl1pPr algn="l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978925"/>
            <a:ext cx="0" cy="48790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5741158" y="6619164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071351" y="3067468"/>
            <a:ext cx="10065224" cy="897754"/>
          </a:xfrm>
        </p:spPr>
        <p:txBody>
          <a:bodyPr>
            <a:noAutofit/>
          </a:bodyPr>
          <a:lstStyle>
            <a:lvl1pPr marL="0" indent="0" algn="l">
              <a:buNone/>
              <a:defRPr sz="28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096000" y="5783535"/>
            <a:ext cx="5040313" cy="528998"/>
          </a:xfrm>
        </p:spPr>
        <p:txBody>
          <a:bodyPr anchor="b" anchorCtr="0">
            <a:noAutofit/>
          </a:bodyPr>
          <a:lstStyle>
            <a:lvl1pPr marL="0" indent="0" algn="r">
              <a:buFontTx/>
              <a:buNone/>
              <a:defRPr sz="2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328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ve_EletricBlue_2_Chapter Slide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ic blue, majorelle blue, azure, aqua&#10;&#10;Description automatically generated">
            <a:extLst>
              <a:ext uri="{FF2B5EF4-FFF2-40B4-BE49-F238E27FC236}">
                <a16:creationId xmlns:a16="http://schemas.microsoft.com/office/drawing/2014/main" id="{90CFDB65-A0CB-110E-35F2-D74E71F9A5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852" y="6045865"/>
            <a:ext cx="1716200" cy="45054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329593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070189" y="3602038"/>
            <a:ext cx="10156297" cy="165576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6891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ve_EletricBlue_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ue, electric blue, screenshot, graphics&#10;&#10;Description automatically generated">
            <a:extLst>
              <a:ext uri="{FF2B5EF4-FFF2-40B4-BE49-F238E27FC236}">
                <a16:creationId xmlns:a16="http://schemas.microsoft.com/office/drawing/2014/main" id="{FF175293-25CA-B9AA-A73B-C31BC50446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05699" cy="38819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buClr>
                <a:schemeClr val="tx1"/>
              </a:buClr>
              <a:defRPr/>
            </a:lvl1pPr>
            <a:lvl2pPr>
              <a:spcAft>
                <a:spcPts val="1800"/>
              </a:spcAft>
              <a:buClr>
                <a:schemeClr val="tx1"/>
              </a:buClr>
              <a:defRPr/>
            </a:lvl2pPr>
            <a:lvl3pPr>
              <a:spcAft>
                <a:spcPts val="1800"/>
              </a:spcAft>
              <a:buClr>
                <a:schemeClr val="tx1"/>
              </a:buClr>
              <a:defRPr/>
            </a:lvl3pPr>
            <a:lvl4pPr>
              <a:spcAft>
                <a:spcPts val="1800"/>
              </a:spcAft>
              <a:buClr>
                <a:schemeClr val="tx1"/>
              </a:buClr>
              <a:defRPr/>
            </a:lvl4pPr>
            <a:lvl5pPr>
              <a:spcAft>
                <a:spcPts val="1800"/>
              </a:spcAft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890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ve_EletricBlue_3_Last slide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ue, screenshot, electric blue, colorfulness&#10;&#10;Description automatically generated">
            <a:extLst>
              <a:ext uri="{FF2B5EF4-FFF2-40B4-BE49-F238E27FC236}">
                <a16:creationId xmlns:a16="http://schemas.microsoft.com/office/drawing/2014/main" id="{37E2C0A0-5410-C242-56B8-5B2691E191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1240348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23627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38200" y="4160826"/>
            <a:ext cx="10889439" cy="162014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774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ve_EletricBlue_3_Content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ue, electric blue, screenshot, graphics&#10;&#10;Description automatically generated">
            <a:extLst>
              <a:ext uri="{FF2B5EF4-FFF2-40B4-BE49-F238E27FC236}">
                <a16:creationId xmlns:a16="http://schemas.microsoft.com/office/drawing/2014/main" id="{4BC00659-A15D-1F41-5826-B66AAE1F5C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5328000" cy="3906435"/>
          </a:xfrm>
        </p:spPr>
        <p:txBody>
          <a:bodyPr>
            <a:noAutofit/>
          </a:bodyPr>
          <a:lstStyle>
            <a:lvl1pPr>
              <a:spcAft>
                <a:spcPts val="1800"/>
              </a:spcAft>
              <a:buClr>
                <a:schemeClr val="tx1"/>
              </a:buClr>
              <a:defRPr/>
            </a:lvl1pPr>
            <a:lvl2pPr>
              <a:spcAft>
                <a:spcPts val="1800"/>
              </a:spcAft>
              <a:buClr>
                <a:schemeClr val="tx1"/>
              </a:buClr>
              <a:defRPr/>
            </a:lvl2pPr>
            <a:lvl3pPr>
              <a:spcAft>
                <a:spcPts val="1800"/>
              </a:spcAft>
              <a:buClr>
                <a:schemeClr val="tx1"/>
              </a:buClr>
              <a:defRPr/>
            </a:lvl3pPr>
            <a:lvl4pPr>
              <a:spcAft>
                <a:spcPts val="1800"/>
              </a:spcAft>
              <a:buClr>
                <a:schemeClr val="tx1"/>
              </a:buClr>
              <a:defRPr/>
            </a:lvl4pPr>
            <a:lvl5pPr>
              <a:spcAft>
                <a:spcPts val="1800"/>
              </a:spcAft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2250" y="1825625"/>
            <a:ext cx="5328000" cy="3906435"/>
          </a:xfrm>
          <a:noFill/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412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ing Bright Mustard 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vector graphics, light&#10;&#10;Description automatically generated with low confidence">
            <a:extLst>
              <a:ext uri="{FF2B5EF4-FFF2-40B4-BE49-F238E27FC236}">
                <a16:creationId xmlns:a16="http://schemas.microsoft.com/office/drawing/2014/main" id="{55694A9D-5B16-9225-9527-2D28EA138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6"/>
            <a:ext cx="3358489" cy="3763134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604979" y="1825625"/>
            <a:ext cx="3358489" cy="3763134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8371761" y="1825625"/>
            <a:ext cx="3358489" cy="3763134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8395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ve_EletricBlue_4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lue, electric blue, screenshot, graphics&#10;&#10;Description automatically generated">
            <a:extLst>
              <a:ext uri="{FF2B5EF4-FFF2-40B4-BE49-F238E27FC236}">
                <a16:creationId xmlns:a16="http://schemas.microsoft.com/office/drawing/2014/main" id="{ADE69F55-E076-8C49-CABD-905B770805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6"/>
            <a:ext cx="3358489" cy="3763134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604979" y="1825625"/>
            <a:ext cx="3358489" cy="3763134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8371761" y="1825625"/>
            <a:ext cx="3358489" cy="3763134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4417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ve_EletricBlue_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lue, electric blue, screenshot, graphics&#10;&#10;Description automatically generated">
            <a:extLst>
              <a:ext uri="{FF2B5EF4-FFF2-40B4-BE49-F238E27FC236}">
                <a16:creationId xmlns:a16="http://schemas.microsoft.com/office/drawing/2014/main" id="{4A29BFC5-32FA-B31E-4E32-CD367CF8CA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97331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noFill/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7331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02752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ve_EletricBlue_5_Picture and Content (half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lue, electric blue, screenshot, graphics&#10;&#10;Description automatically generated">
            <a:extLst>
              <a:ext uri="{FF2B5EF4-FFF2-40B4-BE49-F238E27FC236}">
                <a16:creationId xmlns:a16="http://schemas.microsoft.com/office/drawing/2014/main" id="{CABFA537-414D-20E7-AFC2-26CE9BF7A7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7056" y="1825625"/>
            <a:ext cx="4926841" cy="376995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817056" y="482860"/>
            <a:ext cx="4669266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46383" y="-46383"/>
            <a:ext cx="6142383" cy="6964017"/>
          </a:xfrm>
          <a:ln w="28575">
            <a:solidFill>
              <a:schemeClr val="accent5"/>
            </a:solidFill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423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ve_EletricBlue_5_Photo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lue, electric blue, screenshot, graphics&#10;&#10;Description automatically generated">
            <a:extLst>
              <a:ext uri="{FF2B5EF4-FFF2-40B4-BE49-F238E27FC236}">
                <a16:creationId xmlns:a16="http://schemas.microsoft.com/office/drawing/2014/main" id="{B557BDD2-945B-DB98-54D1-DE5D4209D3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38199" y="174807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993027" y="174807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47855" y="1748078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302683" y="1748077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57511" y="1748077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38199" y="3934111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2993027" y="3934111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147855" y="3934110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7302683" y="393410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457511" y="393410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93658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ve_EletricBlue_5_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lue, electric blue, screenshot, graphics&#10;&#10;Description automatically generated">
            <a:extLst>
              <a:ext uri="{FF2B5EF4-FFF2-40B4-BE49-F238E27FC236}">
                <a16:creationId xmlns:a16="http://schemas.microsoft.com/office/drawing/2014/main" id="{64093B1D-AE89-7967-C5B2-DC1F5A17C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78619" y="1913416"/>
            <a:ext cx="1875181" cy="2434309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051401" y="2898477"/>
            <a:ext cx="2307284" cy="2307284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81980" y="1913416"/>
            <a:ext cx="3185512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213" y="1748077"/>
            <a:ext cx="2643187" cy="1868487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840251" y="2860831"/>
            <a:ext cx="1620431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919097" y="3790927"/>
            <a:ext cx="1987550" cy="198755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38213" y="3908959"/>
            <a:ext cx="1751486" cy="1751486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4114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ve_EletricBlue_8_Rou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lue, electric blue, screenshot, graphics&#10;&#10;Description automatically generated">
            <a:extLst>
              <a:ext uri="{FF2B5EF4-FFF2-40B4-BE49-F238E27FC236}">
                <a16:creationId xmlns:a16="http://schemas.microsoft.com/office/drawing/2014/main" id="{B05D85FC-76D9-B4D5-F18B-E76085651A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969963" y="1843395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581400" y="1843394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192837" y="1843393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804274" y="1843392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91135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ve_EletricBlue_4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lue, electric blue, screenshot, graphics&#10;&#10;Description automatically generated">
            <a:extLst>
              <a:ext uri="{FF2B5EF4-FFF2-40B4-BE49-F238E27FC236}">
                <a16:creationId xmlns:a16="http://schemas.microsoft.com/office/drawing/2014/main" id="{D581EF76-7234-FDF9-C13B-6DEE89A53D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59635" y="-59635"/>
            <a:ext cx="6155635" cy="6983896"/>
          </a:xfrm>
          <a:solidFill>
            <a:schemeClr val="bg2"/>
          </a:solidFill>
          <a:ln w="28575">
            <a:solidFill>
              <a:schemeClr val="accent5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214048" y="1992573"/>
            <a:ext cx="8550322" cy="361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447" y="743802"/>
            <a:ext cx="544923" cy="54492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4048" y="1992572"/>
            <a:ext cx="8550322" cy="3616657"/>
          </a:xfrm>
          <a:solidFill>
            <a:schemeClr val="bg1"/>
          </a:solidFill>
        </p:spPr>
        <p:txBody>
          <a:bodyPr lIns="360000" tIns="360000" rIns="360000" bIns="360000" anchor="ctr" anchorCtr="0">
            <a:noAutofit/>
          </a:bodyPr>
          <a:lstStyle>
            <a:lvl1pPr marL="0" indent="0">
              <a:buFontTx/>
              <a:buNone/>
              <a:defRPr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5875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ve_EletricBlue_10_Picture and Content (half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lue, electric blue, screenshot, graphics&#10;&#10;Description automatically generated">
            <a:extLst>
              <a:ext uri="{FF2B5EF4-FFF2-40B4-BE49-F238E27FC236}">
                <a16:creationId xmlns:a16="http://schemas.microsoft.com/office/drawing/2014/main" id="{A8E6B9AC-9039-6C27-B97C-E1D0D8A11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7056" y="1825625"/>
            <a:ext cx="4926841" cy="3769957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817056" y="482860"/>
            <a:ext cx="4669266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46383" y="-46383"/>
            <a:ext cx="6142383" cy="6964017"/>
          </a:xfrm>
          <a:solidFill>
            <a:schemeClr val="bg2"/>
          </a:solidFill>
          <a:ln w="28575">
            <a:solidFill>
              <a:schemeClr val="accent5"/>
            </a:solidFill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092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ve_EletricBlue_10_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lue, electric blue, screenshot, graphics&#10;&#10;Description automatically generated">
            <a:extLst>
              <a:ext uri="{FF2B5EF4-FFF2-40B4-BE49-F238E27FC236}">
                <a16:creationId xmlns:a16="http://schemas.microsoft.com/office/drawing/2014/main" id="{677D9F3F-6799-3B8B-4E35-10EF587B07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88"/>
            <a:ext cx="12192000" cy="6858000"/>
          </a:xfrm>
          <a:prstGeom prst="rect">
            <a:avLst/>
          </a:prstGeom>
        </p:spPr>
      </p:pic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78619" y="1913416"/>
            <a:ext cx="1875181" cy="2434309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051401" y="2898477"/>
            <a:ext cx="2307284" cy="2307284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81980" y="1913416"/>
            <a:ext cx="3185512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213" y="1748077"/>
            <a:ext cx="2643187" cy="1868487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840251" y="2860831"/>
            <a:ext cx="1620431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919097" y="3790927"/>
            <a:ext cx="1987550" cy="198755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38213" y="3908959"/>
            <a:ext cx="1751486" cy="1751486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00746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ve_EletricBlue_10_Photo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lue, electric blue, screenshot, graphics&#10;&#10;Description automatically generated">
            <a:extLst>
              <a:ext uri="{FF2B5EF4-FFF2-40B4-BE49-F238E27FC236}">
                <a16:creationId xmlns:a16="http://schemas.microsoft.com/office/drawing/2014/main" id="{92778026-6731-D885-50FC-48EA531E4D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38199" y="174807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993027" y="174807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47855" y="1748078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302683" y="1748077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57511" y="1748077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38199" y="3934111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2993027" y="3934111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147855" y="3934110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7302683" y="393410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457511" y="3934109"/>
            <a:ext cx="1896289" cy="189628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89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ing Bright Mustard Inspiring Bright Mustard 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vector graphics, light&#10;&#10;Description automatically generated with low confidence">
            <a:extLst>
              <a:ext uri="{FF2B5EF4-FFF2-40B4-BE49-F238E27FC236}">
                <a16:creationId xmlns:a16="http://schemas.microsoft.com/office/drawing/2014/main" id="{79AD7E2E-7987-6519-B8C4-AE5771BB3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97331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noFill/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7331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34505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ve_EletricBlue_4_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lue, electric blue, screenshot, graphics&#10;&#10;Description automatically generated">
            <a:extLst>
              <a:ext uri="{FF2B5EF4-FFF2-40B4-BE49-F238E27FC236}">
                <a16:creationId xmlns:a16="http://schemas.microsoft.com/office/drawing/2014/main" id="{0EDC3A74-1C2D-FAB7-A264-EED3304909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70722" y="2284667"/>
            <a:ext cx="3141663" cy="2090737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901451" y="2284668"/>
            <a:ext cx="3141663" cy="2090737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436086" y="2284667"/>
            <a:ext cx="3141663" cy="2090737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06774" y="4038684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4672139" y="4041944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8137503" y="4037437"/>
            <a:ext cx="2669558" cy="1524235"/>
          </a:xfrm>
          <a:solidFill>
            <a:schemeClr val="bg1"/>
          </a:solidFill>
        </p:spPr>
        <p:txBody>
          <a:bodyPr tIns="9000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332193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ve_EletricBlue_4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lue, electric blue, screenshot, graphics&#10;&#10;Description automatically generated">
            <a:extLst>
              <a:ext uri="{FF2B5EF4-FFF2-40B4-BE49-F238E27FC236}">
                <a16:creationId xmlns:a16="http://schemas.microsoft.com/office/drawing/2014/main" id="{11673E5D-DE7D-2EAD-6E53-EA5C2B0984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713869" y="2159957"/>
            <a:ext cx="2461591" cy="1638158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713868" y="3968881"/>
            <a:ext cx="2461591" cy="1638158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324547" y="2159956"/>
            <a:ext cx="2461593" cy="1638159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935227" y="3968880"/>
            <a:ext cx="2520000" cy="1638158"/>
          </a:xfrm>
          <a:noFill/>
        </p:spPr>
        <p:txBody>
          <a:bodyPr tIns="90000"/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033617" y="2159957"/>
            <a:ext cx="2520000" cy="1638159"/>
          </a:xfrm>
          <a:noFill/>
        </p:spPr>
        <p:txBody>
          <a:bodyPr tIns="90000"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324549" y="3968880"/>
            <a:ext cx="2461591" cy="1638158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033617" y="3968881"/>
            <a:ext cx="2520000" cy="1638158"/>
          </a:xfrm>
          <a:noFill/>
        </p:spPr>
        <p:txBody>
          <a:bodyPr tIns="90000"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8966322" y="2159956"/>
            <a:ext cx="2520000" cy="1638159"/>
          </a:xfrm>
          <a:noFill/>
        </p:spPr>
        <p:txBody>
          <a:bodyPr tIns="90000"/>
          <a:lstStyle>
            <a:lvl1pPr marL="0" indent="0" algn="l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76513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ve_EletricBlue_9_Rou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lue, electric blue, screenshot, graphics&#10;&#10;Description automatically generated">
            <a:extLst>
              <a:ext uri="{FF2B5EF4-FFF2-40B4-BE49-F238E27FC236}">
                <a16:creationId xmlns:a16="http://schemas.microsoft.com/office/drawing/2014/main" id="{CEA08F80-9703-8820-1E29-1C0095BA84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969963" y="1843395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581400" y="1843394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192837" y="1843393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804274" y="1843392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 bwMode="auto">
          <a:xfrm>
            <a:off x="3349671" y="4291726"/>
            <a:ext cx="0" cy="11870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5970419" y="4291726"/>
            <a:ext cx="0" cy="11870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 userDrawn="1"/>
        </p:nvCxnSpPr>
        <p:spPr bwMode="auto">
          <a:xfrm>
            <a:off x="8591167" y="4291726"/>
            <a:ext cx="0" cy="118701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97897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7"/>
          <p:cNvSpPr>
            <a:spLocks noGrp="1"/>
          </p:cNvSpPr>
          <p:nvPr>
            <p:ph sz="quarter" idx="16"/>
          </p:nvPr>
        </p:nvSpPr>
        <p:spPr>
          <a:xfrm>
            <a:off x="3618645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7"/>
          <p:cNvSpPr>
            <a:spLocks noGrp="1"/>
          </p:cNvSpPr>
          <p:nvPr>
            <p:ph sz="quarter" idx="17"/>
          </p:nvPr>
        </p:nvSpPr>
        <p:spPr>
          <a:xfrm>
            <a:off x="6239393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18"/>
          </p:nvPr>
        </p:nvSpPr>
        <p:spPr>
          <a:xfrm>
            <a:off x="8860143" y="4260554"/>
            <a:ext cx="2082800" cy="1249363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498312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ve_EletricBlue_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ue, electric blue, screenshot, graphics&#10;&#10;Description automatically generated">
            <a:extLst>
              <a:ext uri="{FF2B5EF4-FFF2-40B4-BE49-F238E27FC236}">
                <a16:creationId xmlns:a16="http://schemas.microsoft.com/office/drawing/2014/main" id="{C9F6B1BB-627B-EF5A-7009-5B0179947C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46643"/>
            <a:ext cx="10515600" cy="782357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630613"/>
            <a:ext cx="10515600" cy="2035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4276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ve_EletricBlue_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lue, electric blue, screenshot, graphics&#10;&#10;Description automatically generated">
            <a:extLst>
              <a:ext uri="{FF2B5EF4-FFF2-40B4-BE49-F238E27FC236}">
                <a16:creationId xmlns:a16="http://schemas.microsoft.com/office/drawing/2014/main" id="{B63402DC-348C-6760-55A6-7BF74B5D48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69554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ionate_Magenta_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, colorfulness, violet, graphics&#10;&#10;Description automatically generated">
            <a:extLst>
              <a:ext uri="{FF2B5EF4-FFF2-40B4-BE49-F238E27FC236}">
                <a16:creationId xmlns:a16="http://schemas.microsoft.com/office/drawing/2014/main" id="{DE9AFB45-8C10-8295-23D2-980DFE2F2C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1"/>
          <a:stretch/>
        </p:blipFill>
        <p:spPr>
          <a:xfrm>
            <a:off x="0" y="1078172"/>
            <a:ext cx="12192000" cy="57798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07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33" y="258042"/>
            <a:ext cx="1659793" cy="11524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71350" y="1992572"/>
            <a:ext cx="10065224" cy="2149523"/>
          </a:xfrm>
        </p:spPr>
        <p:txBody>
          <a:bodyPr wrap="none" anchor="t">
            <a:noAutofit/>
          </a:bodyPr>
          <a:lstStyle>
            <a:lvl1pPr algn="l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978925"/>
            <a:ext cx="0" cy="48790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5741158" y="6619164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071351" y="4418049"/>
            <a:ext cx="10065224" cy="897754"/>
          </a:xfrm>
        </p:spPr>
        <p:txBody>
          <a:bodyPr>
            <a:noAutofit/>
          </a:bodyPr>
          <a:lstStyle>
            <a:lvl1pPr marL="0" indent="0" algn="l">
              <a:buNone/>
              <a:defRPr sz="28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096000" y="5557903"/>
            <a:ext cx="5040313" cy="528998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2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354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ionate_Magenta_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and blue background&#10;&#10;Description automatically generated with low confidence">
            <a:extLst>
              <a:ext uri="{FF2B5EF4-FFF2-40B4-BE49-F238E27FC236}">
                <a16:creationId xmlns:a16="http://schemas.microsoft.com/office/drawing/2014/main" id="{AB37BCEA-78E7-B7B7-F58B-88D8EE04AC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078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33" y="258042"/>
            <a:ext cx="1659793" cy="11524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071350" y="1992572"/>
            <a:ext cx="10065224" cy="872647"/>
          </a:xfrm>
        </p:spPr>
        <p:txBody>
          <a:bodyPr anchor="t">
            <a:normAutofit/>
          </a:bodyPr>
          <a:lstStyle>
            <a:lvl1pPr algn="l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978925"/>
            <a:ext cx="0" cy="48790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5741158" y="6619164"/>
            <a:ext cx="707409" cy="240594"/>
          </a:xfrm>
          <a:prstGeom prst="rect">
            <a:avLst/>
          </a:prstGeom>
          <a:solidFill>
            <a:srgbClr val="004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071351" y="3067468"/>
            <a:ext cx="10065224" cy="897754"/>
          </a:xfrm>
        </p:spPr>
        <p:txBody>
          <a:bodyPr>
            <a:noAutofit/>
          </a:bodyPr>
          <a:lstStyle>
            <a:lvl1pPr marL="0" indent="0" algn="l">
              <a:buNone/>
              <a:defRPr sz="28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096000" y="5783535"/>
            <a:ext cx="5040313" cy="528998"/>
          </a:xfrm>
        </p:spPr>
        <p:txBody>
          <a:bodyPr anchor="b" anchorCtr="0">
            <a:noAutofit/>
          </a:bodyPr>
          <a:lstStyle>
            <a:lvl1pPr marL="0" indent="0" algn="r">
              <a:buFontTx/>
              <a:buNone/>
              <a:defRPr sz="2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6926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ionate_Magenta_3_Chapter Slide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lac, magenta, purple, colorfulness&#10;&#10;Description automatically generated">
            <a:extLst>
              <a:ext uri="{FF2B5EF4-FFF2-40B4-BE49-F238E27FC236}">
                <a16:creationId xmlns:a16="http://schemas.microsoft.com/office/drawing/2014/main" id="{EF33CB8A-B3E9-E22C-2E2E-77863938A5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852" y="6045865"/>
            <a:ext cx="1716200" cy="45054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329593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070189" y="3602038"/>
            <a:ext cx="10156297" cy="1655762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3780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ionate_Magenta_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3" descr="A picture containing screenshot, light, vector graphics&#10;&#10;Description automatically generated">
            <a:extLst>
              <a:ext uri="{FF2B5EF4-FFF2-40B4-BE49-F238E27FC236}">
                <a16:creationId xmlns:a16="http://schemas.microsoft.com/office/drawing/2014/main" id="{8C78147C-80D3-7224-9BD3-2E43E22AC4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05699" cy="38819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buClr>
                <a:schemeClr val="tx1"/>
              </a:buClr>
              <a:defRPr/>
            </a:lvl1pPr>
            <a:lvl2pPr>
              <a:spcAft>
                <a:spcPts val="1800"/>
              </a:spcAft>
              <a:buClr>
                <a:schemeClr val="tx1"/>
              </a:buClr>
              <a:defRPr/>
            </a:lvl2pPr>
            <a:lvl3pPr>
              <a:spcAft>
                <a:spcPts val="1800"/>
              </a:spcAft>
              <a:buClr>
                <a:schemeClr val="tx1"/>
              </a:buClr>
              <a:defRPr/>
            </a:lvl3pPr>
            <a:lvl4pPr>
              <a:spcAft>
                <a:spcPts val="1800"/>
              </a:spcAft>
              <a:buClr>
                <a:schemeClr val="tx1"/>
              </a:buClr>
              <a:defRPr/>
            </a:lvl4pPr>
            <a:lvl5pPr>
              <a:spcAft>
                <a:spcPts val="1800"/>
              </a:spcAft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412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ionate_Magenta_4_Last slide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magenta, colorfulness, lilac&#10;&#10;Description automatically generated">
            <a:extLst>
              <a:ext uri="{FF2B5EF4-FFF2-40B4-BE49-F238E27FC236}">
                <a16:creationId xmlns:a16="http://schemas.microsoft.com/office/drawing/2014/main" id="{4087D424-9BC7-B3B0-880C-5AFFE538E4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077013" y="1122363"/>
            <a:ext cx="10156297" cy="1240348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0"/>
            <a:ext cx="0" cy="23627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38200" y="4160826"/>
            <a:ext cx="10889439" cy="1620145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885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ing Bright Mustard 2_Picture and Content (half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vector graphics, light&#10;&#10;Description automatically generated with low confidence">
            <a:extLst>
              <a:ext uri="{FF2B5EF4-FFF2-40B4-BE49-F238E27FC236}">
                <a16:creationId xmlns:a16="http://schemas.microsoft.com/office/drawing/2014/main" id="{FA78EB5E-4C7E-C549-B151-2DD4C1C9D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5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7056" y="1825625"/>
            <a:ext cx="4926841" cy="376995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817056" y="482860"/>
            <a:ext cx="4669266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46383" y="-53009"/>
            <a:ext cx="6142383" cy="6964017"/>
          </a:xfrm>
          <a:ln w="28575">
            <a:solidFill>
              <a:schemeClr val="accent2"/>
            </a:solidFill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517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ionate_Magenta_4_Content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light, vector graphics&#10;&#10;Description automatically generated">
            <a:extLst>
              <a:ext uri="{FF2B5EF4-FFF2-40B4-BE49-F238E27FC236}">
                <a16:creationId xmlns:a16="http://schemas.microsoft.com/office/drawing/2014/main" id="{8B54C897-948B-8B92-BC6A-378F06A9C9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5328000" cy="3906435"/>
          </a:xfrm>
        </p:spPr>
        <p:txBody>
          <a:bodyPr>
            <a:noAutofit/>
          </a:bodyPr>
          <a:lstStyle>
            <a:lvl1pPr>
              <a:spcAft>
                <a:spcPts val="1800"/>
              </a:spcAft>
              <a:buClr>
                <a:schemeClr val="tx1"/>
              </a:buClr>
              <a:defRPr/>
            </a:lvl1pPr>
            <a:lvl2pPr>
              <a:spcAft>
                <a:spcPts val="1800"/>
              </a:spcAft>
              <a:buClr>
                <a:schemeClr val="tx1"/>
              </a:buClr>
              <a:defRPr/>
            </a:lvl2pPr>
            <a:lvl3pPr>
              <a:spcAft>
                <a:spcPts val="1800"/>
              </a:spcAft>
              <a:buClr>
                <a:schemeClr val="tx1"/>
              </a:buClr>
              <a:defRPr/>
            </a:lvl3pPr>
            <a:lvl4pPr>
              <a:spcAft>
                <a:spcPts val="1800"/>
              </a:spcAft>
              <a:buClr>
                <a:schemeClr val="tx1"/>
              </a:buClr>
              <a:defRPr/>
            </a:lvl4pPr>
            <a:lvl5pPr>
              <a:spcAft>
                <a:spcPts val="1800"/>
              </a:spcAft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2250" y="1825625"/>
            <a:ext cx="5328000" cy="3906435"/>
          </a:xfrm>
          <a:noFill/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917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ionate_Magenta_5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light, vector graphics&#10;&#10;Description automatically generated">
            <a:extLst>
              <a:ext uri="{FF2B5EF4-FFF2-40B4-BE49-F238E27FC236}">
                <a16:creationId xmlns:a16="http://schemas.microsoft.com/office/drawing/2014/main" id="{7491F6A1-07B5-0A15-6EC4-C02879568B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1825626"/>
            <a:ext cx="3358489" cy="3763134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604979" y="1825625"/>
            <a:ext cx="3358489" cy="3763134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8371761" y="1825625"/>
            <a:ext cx="3358489" cy="3763134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15969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ionate_Magenta_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creenshot, light, vector graphics&#10;&#10;Description automatically generated">
            <a:extLst>
              <a:ext uri="{FF2B5EF4-FFF2-40B4-BE49-F238E27FC236}">
                <a16:creationId xmlns:a16="http://schemas.microsoft.com/office/drawing/2014/main" id="{C7B3F39E-857F-F20D-2BEB-F1A32EE289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97331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noFill/>
        </p:spPr>
        <p:txBody>
          <a:bodyPr wrap="square" anchor="b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7331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15856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ionate_Magenta_6_Picture and Content (half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light, vector graphics&#10;&#10;Description automatically generated">
            <a:extLst>
              <a:ext uri="{FF2B5EF4-FFF2-40B4-BE49-F238E27FC236}">
                <a16:creationId xmlns:a16="http://schemas.microsoft.com/office/drawing/2014/main" id="{B2B7168B-81D7-A594-FA31-D60C703710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7056" y="1825625"/>
            <a:ext cx="4926841" cy="3769957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817056" y="482860"/>
            <a:ext cx="4669266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46383" y="-46383"/>
            <a:ext cx="6142383" cy="6964017"/>
          </a:xfrm>
          <a:ln w="28575">
            <a:solidFill>
              <a:schemeClr val="accent3"/>
            </a:solidFill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484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ionate_Magenta_6_Photo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, light, vector graphics&#10;&#10;Description automatically generated">
            <a:extLst>
              <a:ext uri="{FF2B5EF4-FFF2-40B4-BE49-F238E27FC236}">
                <a16:creationId xmlns:a16="http://schemas.microsoft.com/office/drawing/2014/main" id="{740A4594-7DDC-4381-554B-604524E24E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38199" y="174807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993027" y="174807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47855" y="1748078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302683" y="1748077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57511" y="1748077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38199" y="3934111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2993027" y="3934111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147855" y="3934110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7302683" y="393410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457511" y="3934109"/>
            <a:ext cx="1896289" cy="1896289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55811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ionate_Magenta_6_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, light, vector graphics&#10;&#10;Description automatically generated">
            <a:extLst>
              <a:ext uri="{FF2B5EF4-FFF2-40B4-BE49-F238E27FC236}">
                <a16:creationId xmlns:a16="http://schemas.microsoft.com/office/drawing/2014/main" id="{96C7560C-580F-B58B-3D6F-CFD7D2D08A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78619" y="1913416"/>
            <a:ext cx="1875181" cy="2434309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051401" y="2898477"/>
            <a:ext cx="2307284" cy="2307284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81980" y="1913416"/>
            <a:ext cx="3185512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213" y="1748077"/>
            <a:ext cx="2643187" cy="1868487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840251" y="2860831"/>
            <a:ext cx="1620431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919097" y="3790927"/>
            <a:ext cx="1987550" cy="198755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38213" y="3908959"/>
            <a:ext cx="1751486" cy="1751486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6573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ionate_Magenta_10_Rou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light, vector graphics&#10;&#10;Description automatically generated">
            <a:extLst>
              <a:ext uri="{FF2B5EF4-FFF2-40B4-BE49-F238E27FC236}">
                <a16:creationId xmlns:a16="http://schemas.microsoft.com/office/drawing/2014/main" id="{BA898255-5B76-D6F4-FF3F-9B424276E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969963" y="1843395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581400" y="1843394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192837" y="1843393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804274" y="1843392"/>
            <a:ext cx="2138669" cy="2138669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11861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ionate_Magenta_5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light, vector graphics&#10;&#10;Description automatically generated">
            <a:extLst>
              <a:ext uri="{FF2B5EF4-FFF2-40B4-BE49-F238E27FC236}">
                <a16:creationId xmlns:a16="http://schemas.microsoft.com/office/drawing/2014/main" id="{C8A1A288-1244-9FFC-3EA2-9E596FEF89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59635" y="-62948"/>
            <a:ext cx="6155635" cy="6983896"/>
          </a:xfrm>
          <a:solidFill>
            <a:schemeClr val="bg2"/>
          </a:solidFill>
          <a:ln w="28575">
            <a:solidFill>
              <a:schemeClr val="accent3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214048" y="1992573"/>
            <a:ext cx="8550322" cy="361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447" y="743802"/>
            <a:ext cx="544923" cy="54492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4048" y="1992572"/>
            <a:ext cx="8550322" cy="3616657"/>
          </a:xfrm>
          <a:solidFill>
            <a:schemeClr val="bg1"/>
          </a:solidFill>
        </p:spPr>
        <p:txBody>
          <a:bodyPr lIns="360000" tIns="360000" rIns="360000" bIns="360000" anchor="ctr" anchorCtr="0">
            <a:noAutofit/>
          </a:bodyPr>
          <a:lstStyle>
            <a:lvl1pPr marL="0" indent="0">
              <a:buFontTx/>
              <a:buNone/>
              <a:defRPr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5890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ionate_Magenta_11_Picture and Content (half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light, vector graphics&#10;&#10;Description automatically generated">
            <a:extLst>
              <a:ext uri="{FF2B5EF4-FFF2-40B4-BE49-F238E27FC236}">
                <a16:creationId xmlns:a16="http://schemas.microsoft.com/office/drawing/2014/main" id="{04DA731B-F6FE-CC3A-82FA-67F1F20FD9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7056" y="1825625"/>
            <a:ext cx="4926841" cy="3769957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817056" y="482860"/>
            <a:ext cx="4669266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-46383" y="-46383"/>
            <a:ext cx="6142383" cy="6964017"/>
          </a:xfrm>
          <a:solidFill>
            <a:schemeClr val="bg2"/>
          </a:solidFill>
          <a:ln w="28575">
            <a:solidFill>
              <a:schemeClr val="accent3"/>
            </a:solidFill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07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ionate_Magenta_11_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creenshot, light, vector graphics&#10;&#10;Description automatically generated">
            <a:extLst>
              <a:ext uri="{FF2B5EF4-FFF2-40B4-BE49-F238E27FC236}">
                <a16:creationId xmlns:a16="http://schemas.microsoft.com/office/drawing/2014/main" id="{D796C9D8-06B3-276B-E880-14D079EDA9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478619" y="1913416"/>
            <a:ext cx="1875181" cy="2434309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051401" y="2898477"/>
            <a:ext cx="2307284" cy="2307284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081980" y="1913416"/>
            <a:ext cx="3185512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838199" y="0"/>
            <a:ext cx="1" cy="1276357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213" y="1748077"/>
            <a:ext cx="2643187" cy="1868487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840251" y="2860831"/>
            <a:ext cx="1620431" cy="218403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919097" y="3790927"/>
            <a:ext cx="1987550" cy="1987550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38213" y="3908959"/>
            <a:ext cx="1751486" cy="1751486"/>
          </a:xfr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970722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892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image" Target="../media/image1.png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3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81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1312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852" y="6045988"/>
            <a:ext cx="1715733" cy="45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20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2" r:id="rId2"/>
    <p:sldLayoutId id="2147483780" r:id="rId3"/>
    <p:sldLayoutId id="2147483782" r:id="rId4"/>
    <p:sldLayoutId id="2147483666" r:id="rId5"/>
    <p:sldLayoutId id="2147483660" r:id="rId6"/>
    <p:sldLayoutId id="2147483704" r:id="rId7"/>
    <p:sldLayoutId id="2147483709" r:id="rId8"/>
    <p:sldLayoutId id="2147483714" r:id="rId9"/>
    <p:sldLayoutId id="2147483719" r:id="rId10"/>
    <p:sldLayoutId id="2147483724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682" r:id="rId22"/>
    <p:sldLayoutId id="2147483671" r:id="rId23"/>
    <p:sldLayoutId id="2147483651" r:id="rId24"/>
    <p:sldLayoutId id="2147483692" r:id="rId25"/>
    <p:sldLayoutId id="2147483668" r:id="rId26"/>
    <p:sldLayoutId id="2147483700" r:id="rId27"/>
    <p:sldLayoutId id="2147483705" r:id="rId28"/>
    <p:sldLayoutId id="2147483710" r:id="rId29"/>
    <p:sldLayoutId id="2147483715" r:id="rId30"/>
    <p:sldLayoutId id="2147483720" r:id="rId31"/>
    <p:sldLayoutId id="2147483725" r:id="rId32"/>
    <p:sldLayoutId id="2147483739" r:id="rId33"/>
    <p:sldLayoutId id="2147483740" r:id="rId34"/>
    <p:sldLayoutId id="2147483741" r:id="rId35"/>
    <p:sldLayoutId id="2147483742" r:id="rId36"/>
    <p:sldLayoutId id="2147483743" r:id="rId37"/>
    <p:sldLayoutId id="2147483744" r:id="rId38"/>
    <p:sldLayoutId id="2147483745" r:id="rId39"/>
    <p:sldLayoutId id="2147483746" r:id="rId40"/>
    <p:sldLayoutId id="2147483747" r:id="rId41"/>
    <p:sldLayoutId id="2147483748" r:id="rId42"/>
    <p:sldLayoutId id="2147483683" r:id="rId43"/>
    <p:sldLayoutId id="2147483673" r:id="rId44"/>
    <p:sldLayoutId id="2147483672" r:id="rId45"/>
    <p:sldLayoutId id="2147483693" r:id="rId46"/>
    <p:sldLayoutId id="2147483785" r:id="rId47"/>
    <p:sldLayoutId id="2147483701" r:id="rId48"/>
    <p:sldLayoutId id="2147483706" r:id="rId49"/>
    <p:sldLayoutId id="2147483711" r:id="rId50"/>
    <p:sldLayoutId id="2147483716" r:id="rId51"/>
    <p:sldLayoutId id="2147483721" r:id="rId52"/>
    <p:sldLayoutId id="2147483726" r:id="rId53"/>
    <p:sldLayoutId id="2147483749" r:id="rId54"/>
    <p:sldLayoutId id="2147483750" r:id="rId55"/>
    <p:sldLayoutId id="2147483751" r:id="rId56"/>
    <p:sldLayoutId id="2147483752" r:id="rId57"/>
    <p:sldLayoutId id="2147483753" r:id="rId58"/>
    <p:sldLayoutId id="2147483754" r:id="rId59"/>
    <p:sldLayoutId id="2147483755" r:id="rId60"/>
    <p:sldLayoutId id="2147483756" r:id="rId61"/>
    <p:sldLayoutId id="2147483757" r:id="rId62"/>
    <p:sldLayoutId id="2147483758" r:id="rId63"/>
    <p:sldLayoutId id="2147483684" r:id="rId64"/>
    <p:sldLayoutId id="2147483687" r:id="rId65"/>
    <p:sldLayoutId id="2147483681" r:id="rId66"/>
    <p:sldLayoutId id="2147483694" r:id="rId67"/>
    <p:sldLayoutId id="2147483697" r:id="rId68"/>
    <p:sldLayoutId id="2147483702" r:id="rId69"/>
    <p:sldLayoutId id="2147483707" r:id="rId70"/>
    <p:sldLayoutId id="2147483712" r:id="rId71"/>
    <p:sldLayoutId id="2147483717" r:id="rId72"/>
    <p:sldLayoutId id="2147483722" r:id="rId73"/>
    <p:sldLayoutId id="2147483727" r:id="rId74"/>
    <p:sldLayoutId id="2147483759" r:id="rId75"/>
    <p:sldLayoutId id="2147483760" r:id="rId76"/>
    <p:sldLayoutId id="2147483761" r:id="rId77"/>
    <p:sldLayoutId id="2147483762" r:id="rId78"/>
    <p:sldLayoutId id="2147483763" r:id="rId79"/>
    <p:sldLayoutId id="2147483764" r:id="rId80"/>
    <p:sldLayoutId id="2147483765" r:id="rId81"/>
    <p:sldLayoutId id="2147483766" r:id="rId82"/>
    <p:sldLayoutId id="2147483767" r:id="rId83"/>
    <p:sldLayoutId id="2147483768" r:id="rId84"/>
    <p:sldLayoutId id="2147483685" r:id="rId85"/>
    <p:sldLayoutId id="2147483688" r:id="rId86"/>
    <p:sldLayoutId id="2147483690" r:id="rId87"/>
    <p:sldLayoutId id="2147483695" r:id="rId88"/>
    <p:sldLayoutId id="2147483698" r:id="rId89"/>
    <p:sldLayoutId id="2147483703" r:id="rId90"/>
    <p:sldLayoutId id="2147483708" r:id="rId91"/>
    <p:sldLayoutId id="2147483713" r:id="rId92"/>
    <p:sldLayoutId id="2147483718" r:id="rId93"/>
    <p:sldLayoutId id="2147483723" r:id="rId94"/>
    <p:sldLayoutId id="2147483728" r:id="rId95"/>
    <p:sldLayoutId id="2147483769" r:id="rId96"/>
    <p:sldLayoutId id="2147483770" r:id="rId97"/>
    <p:sldLayoutId id="2147483771" r:id="rId98"/>
    <p:sldLayoutId id="2147483772" r:id="rId99"/>
    <p:sldLayoutId id="2147483773" r:id="rId100"/>
    <p:sldLayoutId id="2147483774" r:id="rId101"/>
    <p:sldLayoutId id="2147483775" r:id="rId102"/>
    <p:sldLayoutId id="2147483776" r:id="rId103"/>
    <p:sldLayoutId id="2147483777" r:id="rId104"/>
    <p:sldLayoutId id="2147483778" r:id="rId105"/>
    <p:sldLayoutId id="2147483686" r:id="rId106"/>
    <p:sldLayoutId id="2147483689" r:id="rId107"/>
    <p:sldLayoutId id="2147483691" r:id="rId108"/>
    <p:sldLayoutId id="2147483696" r:id="rId109"/>
    <p:sldLayoutId id="2147483699" r:id="rId110"/>
    <p:sldLayoutId id="2147483652" r:id="rId111"/>
    <p:sldLayoutId id="2147483661" r:id="rId112"/>
    <p:sldLayoutId id="2147483783" r:id="rId113"/>
    <p:sldLayoutId id="2147483658" r:id="rId114"/>
    <p:sldLayoutId id="2147483663" r:id="rId115"/>
    <p:sldLayoutId id="2147483664" r:id="rId116"/>
    <p:sldLayoutId id="2147483665" r:id="rId117"/>
    <p:sldLayoutId id="2147483659" r:id="rId118"/>
    <p:sldLayoutId id="2147483674" r:id="rId119"/>
    <p:sldLayoutId id="2147483675" r:id="rId120"/>
    <p:sldLayoutId id="2147483676" r:id="rId121"/>
    <p:sldLayoutId id="2147483677" r:id="rId122"/>
    <p:sldLayoutId id="2147483678" r:id="rId123"/>
    <p:sldLayoutId id="2147483679" r:id="rId124"/>
    <p:sldLayoutId id="2147483680" r:id="rId125"/>
    <p:sldLayoutId id="2147483654" r:id="rId126"/>
    <p:sldLayoutId id="2147483781" r:id="rId12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800"/>
        </a:spcAft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8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800"/>
        </a:spcAft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800"/>
        </a:spcAft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7196D-B122-4E24-8A99-19F18C607641}" type="datetimeFigureOut">
              <a:rPr lang="en-GB" smtClean="0"/>
              <a:t>19/01/2024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190A4-2121-46F9-A979-211D8FFDAAFA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24">
            <a:extLst>
              <a:ext uri="{FF2B5EF4-FFF2-40B4-BE49-F238E27FC236}">
                <a16:creationId xmlns:a16="http://schemas.microsoft.com/office/drawing/2014/main" id="{A63CC36B-2CDD-4F79-9319-699215C02F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252" y="44451"/>
            <a:ext cx="2089748" cy="109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3225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2860"/>
            <a:ext cx="10515600" cy="782357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81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13128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C79FD-C571-418B-AB0F-5EE936C85276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852" y="6045988"/>
            <a:ext cx="1715733" cy="45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20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800"/>
        </a:spcAft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8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800"/>
        </a:spcAft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800"/>
        </a:spcAft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gate.ec.europa.eu/fpfis/wikis/pages/viewpage.action?pageId=158947955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C30C-91EF-FCC6-B812-9AF55458D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sz="6000" dirty="0"/>
              <a:t>The Data </a:t>
            </a:r>
            <a:r>
              <a:rPr lang="fr-BE" sz="6000" dirty="0" err="1"/>
              <a:t>Pump</a:t>
            </a:r>
            <a:r>
              <a:rPr lang="fr-BE" sz="6000" dirty="0"/>
              <a:t> Utility</a:t>
            </a:r>
            <a:endParaRPr lang="en-I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672200A-DF4A-3A2C-4D5C-4C67390656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D7B62-2E75-0902-3248-E380088E78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BE" dirty="0"/>
              <a:t>Jean-Jacques </a:t>
            </a:r>
            <a:r>
              <a:rPr lang="fr-BE" dirty="0" err="1"/>
              <a:t>Porrovecchio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8852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9620F2-DBA4-C5B8-D830-09EAFCF1D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413" y="482860"/>
            <a:ext cx="6361699" cy="558097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2581895" cy="3881904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fr-BE" u="sng" dirty="0"/>
              <a:t>Instance</a:t>
            </a:r>
            <a:endParaRPr lang="fr-BE" dirty="0"/>
          </a:p>
          <a:p>
            <a:r>
              <a:rPr lang="fr-BE" dirty="0" err="1"/>
              <a:t>Development</a:t>
            </a:r>
            <a:endParaRPr lang="fr-BE" dirty="0"/>
          </a:p>
          <a:p>
            <a:r>
              <a:rPr lang="fr-BE" dirty="0"/>
              <a:t>Test</a:t>
            </a:r>
          </a:p>
          <a:p>
            <a:r>
              <a:rPr lang="fr-BE" dirty="0"/>
              <a:t>Acceptance</a:t>
            </a:r>
          </a:p>
          <a:p>
            <a:r>
              <a:rPr lang="fr-BE" dirty="0"/>
              <a:t>Production</a:t>
            </a:r>
          </a:p>
          <a:p>
            <a:r>
              <a:rPr lang="fr-BE" dirty="0"/>
              <a:t>……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F7415A-5981-6F1A-43D9-5B6494F0BD99}"/>
              </a:ext>
            </a:extLst>
          </p:cNvPr>
          <p:cNvSpPr/>
          <p:nvPr/>
        </p:nvSpPr>
        <p:spPr>
          <a:xfrm>
            <a:off x="4032664" y="1296348"/>
            <a:ext cx="1032025" cy="1187079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1446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3881904"/>
          </a:xfrm>
        </p:spPr>
        <p:txBody>
          <a:bodyPr/>
          <a:lstStyle/>
          <a:p>
            <a:pPr marL="0" indent="0">
              <a:buNone/>
            </a:pPr>
            <a:r>
              <a:rPr lang="fr-BE" u="sng" dirty="0" err="1"/>
              <a:t>Schema</a:t>
            </a:r>
            <a:r>
              <a:rPr lang="fr-BE" u="sng" dirty="0"/>
              <a:t> Type</a:t>
            </a:r>
            <a:endParaRPr lang="fr-BE" dirty="0"/>
          </a:p>
          <a:p>
            <a:r>
              <a:rPr lang="fr-BE" dirty="0"/>
              <a:t>Main</a:t>
            </a:r>
          </a:p>
          <a:p>
            <a:r>
              <a:rPr lang="fr-BE" dirty="0"/>
              <a:t>Lob</a:t>
            </a:r>
          </a:p>
          <a:p>
            <a:r>
              <a:rPr lang="fr-BE" dirty="0"/>
              <a:t>Web</a:t>
            </a:r>
          </a:p>
          <a:p>
            <a:r>
              <a:rPr lang="fr-BE" dirty="0"/>
              <a:t>Gateway for </a:t>
            </a:r>
            <a:br>
              <a:rPr lang="fr-BE" dirty="0"/>
            </a:br>
            <a:r>
              <a:rPr lang="fr-BE" dirty="0"/>
              <a:t>client (</a:t>
            </a:r>
            <a:r>
              <a:rPr lang="fr-BE" dirty="0" err="1"/>
              <a:t>ComRef</a:t>
            </a:r>
            <a:r>
              <a:rPr lang="fr-BE" dirty="0"/>
              <a:t>, ….)</a:t>
            </a:r>
          </a:p>
          <a:p>
            <a:r>
              <a:rPr lang="fr-BE" dirty="0"/>
              <a:t>….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9A8FF-78DC-D641-EEA2-F56009221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413" y="482860"/>
            <a:ext cx="6361699" cy="5580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C7B4F6-81F0-7085-5196-5590B1A7EB85}"/>
              </a:ext>
            </a:extLst>
          </p:cNvPr>
          <p:cNvSpPr/>
          <p:nvPr/>
        </p:nvSpPr>
        <p:spPr>
          <a:xfrm>
            <a:off x="4032664" y="541433"/>
            <a:ext cx="1032025" cy="638782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3380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3881904"/>
          </a:xfrm>
        </p:spPr>
        <p:txBody>
          <a:bodyPr/>
          <a:lstStyle/>
          <a:p>
            <a:pPr marL="0" indent="0">
              <a:buNone/>
            </a:pPr>
            <a:r>
              <a:rPr lang="fr-BE" u="sng" dirty="0" err="1"/>
              <a:t>Role</a:t>
            </a:r>
            <a:endParaRPr lang="fr-BE" dirty="0"/>
          </a:p>
          <a:p>
            <a:r>
              <a:rPr lang="fr-BE" dirty="0" err="1"/>
              <a:t>ReadWrite</a:t>
            </a:r>
            <a:endParaRPr lang="fr-BE" dirty="0"/>
          </a:p>
          <a:p>
            <a:r>
              <a:rPr lang="fr-BE" dirty="0" err="1"/>
              <a:t>ReadOnly</a:t>
            </a:r>
            <a:endParaRPr lang="fr-BE" dirty="0"/>
          </a:p>
          <a:p>
            <a:r>
              <a:rPr lang="fr-BE" dirty="0"/>
              <a:t>….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36D77-C04B-85D2-08C2-BA2F8615B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413" y="482860"/>
            <a:ext cx="6361699" cy="5580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C4B984-CF81-1CB7-53D5-B7E54BF09F0F}"/>
              </a:ext>
            </a:extLst>
          </p:cNvPr>
          <p:cNvSpPr/>
          <p:nvPr/>
        </p:nvSpPr>
        <p:spPr>
          <a:xfrm>
            <a:off x="4032664" y="3997027"/>
            <a:ext cx="1032025" cy="819521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3026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3881904"/>
          </a:xfrm>
        </p:spPr>
        <p:txBody>
          <a:bodyPr/>
          <a:lstStyle/>
          <a:p>
            <a:pPr marL="0" indent="0">
              <a:buNone/>
            </a:pPr>
            <a:r>
              <a:rPr lang="fr-BE" u="sng" dirty="0"/>
              <a:t>Option</a:t>
            </a:r>
          </a:p>
          <a:p>
            <a:pPr marL="0" indent="0">
              <a:buNone/>
            </a:pPr>
            <a:r>
              <a:rPr lang="fr-BE" dirty="0"/>
              <a:t>List of all </a:t>
            </a:r>
            <a:r>
              <a:rPr lang="fr-BE" dirty="0" err="1"/>
              <a:t>available</a:t>
            </a:r>
            <a:r>
              <a:rPr lang="fr-BE" dirty="0"/>
              <a:t> </a:t>
            </a:r>
            <a:br>
              <a:rPr lang="fr-BE" dirty="0"/>
            </a:br>
            <a:r>
              <a:rPr lang="fr-BE" dirty="0"/>
              <a:t>options for export,</a:t>
            </a:r>
            <a:br>
              <a:rPr lang="fr-BE" dirty="0"/>
            </a:br>
            <a:r>
              <a:rPr lang="fr-BE" dirty="0"/>
              <a:t>import and </a:t>
            </a:r>
            <a:r>
              <a:rPr lang="fr-BE" dirty="0" err="1"/>
              <a:t>transfer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E4AA3-6BBA-CBFB-D004-D9A6301F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413" y="482860"/>
            <a:ext cx="6361699" cy="5580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FDD234-6085-D4C8-8E5B-77E4BBCEA2F8}"/>
              </a:ext>
            </a:extLst>
          </p:cNvPr>
          <p:cNvSpPr/>
          <p:nvPr/>
        </p:nvSpPr>
        <p:spPr>
          <a:xfrm>
            <a:off x="9093772" y="552064"/>
            <a:ext cx="1156014" cy="819521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76805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3881904"/>
          </a:xfrm>
        </p:spPr>
        <p:txBody>
          <a:bodyPr/>
          <a:lstStyle/>
          <a:p>
            <a:pPr marL="0" indent="0">
              <a:buNone/>
            </a:pPr>
            <a:r>
              <a:rPr lang="fr-BE" u="sng" dirty="0"/>
              <a:t>Option </a:t>
            </a:r>
            <a:r>
              <a:rPr lang="fr-BE" u="sng" dirty="0" err="1"/>
              <a:t>Allowed</a:t>
            </a:r>
            <a:r>
              <a:rPr lang="fr-BE" u="sng" dirty="0"/>
              <a:t> Value</a:t>
            </a:r>
          </a:p>
          <a:p>
            <a:pPr marL="0" indent="0">
              <a:buNone/>
            </a:pPr>
            <a:r>
              <a:rPr lang="fr-BE" dirty="0"/>
              <a:t>List of </a:t>
            </a:r>
            <a:r>
              <a:rPr lang="fr-BE" dirty="0" err="1"/>
              <a:t>allowed</a:t>
            </a:r>
            <a:r>
              <a:rPr lang="fr-BE" dirty="0"/>
              <a:t> values </a:t>
            </a:r>
            <a:br>
              <a:rPr lang="fr-BE" dirty="0"/>
            </a:br>
            <a:r>
              <a:rPr lang="fr-BE" dirty="0"/>
              <a:t>for the options </a:t>
            </a:r>
            <a:br>
              <a:rPr lang="fr-BE" dirty="0"/>
            </a:br>
            <a:r>
              <a:rPr lang="fr-BE" dirty="0" err="1"/>
              <a:t>when</a:t>
            </a:r>
            <a:r>
              <a:rPr lang="fr-BE" dirty="0"/>
              <a:t> pertinent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2442F-7C51-3DCF-E7B1-381503681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413" y="482860"/>
            <a:ext cx="6361699" cy="5580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4EFCA7-4F44-5157-FC37-F26E4EF23396}"/>
              </a:ext>
            </a:extLst>
          </p:cNvPr>
          <p:cNvSpPr/>
          <p:nvPr/>
        </p:nvSpPr>
        <p:spPr>
          <a:xfrm>
            <a:off x="9065720" y="1701209"/>
            <a:ext cx="1290392" cy="669838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85304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3881904"/>
          </a:xfrm>
        </p:spPr>
        <p:txBody>
          <a:bodyPr/>
          <a:lstStyle/>
          <a:p>
            <a:pPr marL="0" indent="0">
              <a:buNone/>
            </a:pPr>
            <a:r>
              <a:rPr lang="fr-BE" u="sng" dirty="0" err="1"/>
              <a:t>Schema</a:t>
            </a:r>
            <a:r>
              <a:rPr lang="fr-BE" u="sng" dirty="0"/>
              <a:t> Option</a:t>
            </a:r>
          </a:p>
          <a:p>
            <a:pPr>
              <a:spcAft>
                <a:spcPts val="600"/>
              </a:spcAft>
            </a:pPr>
            <a:r>
              <a:rPr lang="fr-BE" sz="1600" dirty="0"/>
              <a:t>RECYCLEBIN=&gt;PURGE</a:t>
            </a:r>
          </a:p>
          <a:p>
            <a:pPr>
              <a:spcAft>
                <a:spcPts val="600"/>
              </a:spcAft>
            </a:pPr>
            <a:r>
              <a:rPr lang="fr-BE" sz="1600" dirty="0"/>
              <a:t>TABLES=&gt;DROP</a:t>
            </a:r>
          </a:p>
          <a:p>
            <a:pPr>
              <a:spcAft>
                <a:spcPts val="600"/>
              </a:spcAft>
            </a:pPr>
            <a:r>
              <a:rPr lang="fr-BE" sz="1600" dirty="0"/>
              <a:t>VIEWS=&gt;DROP</a:t>
            </a:r>
          </a:p>
          <a:p>
            <a:pPr>
              <a:spcAft>
                <a:spcPts val="600"/>
              </a:spcAft>
            </a:pPr>
            <a:r>
              <a:rPr lang="fr-BE" sz="1600" dirty="0"/>
              <a:t>EMAIL_RESULT=&gt;YES</a:t>
            </a:r>
          </a:p>
          <a:p>
            <a:pPr>
              <a:spcAft>
                <a:spcPts val="600"/>
              </a:spcAft>
            </a:pPr>
            <a:r>
              <a:rPr lang="fr-BE" sz="1600" dirty="0"/>
              <a:t>EXEC_POSTFIX=&gt;YES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LOCK_SCHEMA=&gt;YES</a:t>
            </a:r>
          </a:p>
          <a:p>
            <a:pPr>
              <a:spcAft>
                <a:spcPts val="600"/>
              </a:spcAft>
            </a:pPr>
            <a:r>
              <a:rPr lang="fr-BE" sz="1600" dirty="0"/>
              <a:t>METADATA_FILTER=&gt;</a:t>
            </a:r>
            <a:br>
              <a:rPr lang="fr-BE" sz="1600" dirty="0"/>
            </a:br>
            <a:r>
              <a:rPr lang="fr-BE" sz="1600" dirty="0"/>
              <a:t>NOT LIKE 'TMP%'</a:t>
            </a:r>
          </a:p>
          <a:p>
            <a:pPr>
              <a:spcAft>
                <a:spcPts val="600"/>
              </a:spcAft>
            </a:pPr>
            <a:r>
              <a:rPr lang="fr-BE" sz="1600" dirty="0"/>
              <a:t>NETWORK_LINK</a:t>
            </a:r>
          </a:p>
          <a:p>
            <a:pPr>
              <a:spcAft>
                <a:spcPts val="600"/>
              </a:spcAft>
            </a:pPr>
            <a:r>
              <a:rPr lang="fr-BE" sz="1600" dirty="0"/>
              <a:t>….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FFD3F-8848-A14B-2074-16A9A6BE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413" y="482860"/>
            <a:ext cx="6361699" cy="5580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50C122-71AD-E9F3-ABDA-89879AD00326}"/>
              </a:ext>
            </a:extLst>
          </p:cNvPr>
          <p:cNvSpPr/>
          <p:nvPr/>
        </p:nvSpPr>
        <p:spPr>
          <a:xfrm>
            <a:off x="7417427" y="535542"/>
            <a:ext cx="1045848" cy="750458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9089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39999"/>
            <a:ext cx="3156214" cy="4175609"/>
          </a:xfrm>
        </p:spPr>
        <p:txBody>
          <a:bodyPr/>
          <a:lstStyle/>
          <a:p>
            <a:pPr marL="0" indent="0">
              <a:buNone/>
            </a:pPr>
            <a:r>
              <a:rPr lang="fr-BE" u="sng" dirty="0"/>
              <a:t>Action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fr-BE" sz="1600" dirty="0"/>
              <a:t>PL/SQL code </a:t>
            </a:r>
            <a:r>
              <a:rPr lang="fr-BE" sz="1600" dirty="0" err="1"/>
              <a:t>that</a:t>
            </a:r>
            <a:r>
              <a:rPr lang="fr-BE" sz="1600" dirty="0"/>
              <a:t> can </a:t>
            </a:r>
            <a:r>
              <a:rPr lang="fr-BE" sz="1600" dirty="0" err="1"/>
              <a:t>be</a:t>
            </a:r>
            <a:r>
              <a:rPr lang="fr-BE" sz="1600" dirty="0"/>
              <a:t> </a:t>
            </a:r>
            <a:r>
              <a:rPr lang="fr-BE" sz="1600" dirty="0" err="1"/>
              <a:t>invoked</a:t>
            </a:r>
            <a:r>
              <a:rPr lang="fr-BE" sz="1600" dirty="0"/>
              <a:t> </a:t>
            </a:r>
            <a:r>
              <a:rPr lang="fr-BE" sz="1600" dirty="0" err="1"/>
              <a:t>before</a:t>
            </a:r>
            <a:r>
              <a:rPr lang="fr-BE" sz="1600" dirty="0"/>
              <a:t> or </a:t>
            </a:r>
            <a:r>
              <a:rPr lang="fr-BE" sz="1600" dirty="0" err="1"/>
              <a:t>after</a:t>
            </a:r>
            <a:r>
              <a:rPr lang="fr-BE" sz="1600" dirty="0"/>
              <a:t> </a:t>
            </a:r>
            <a:br>
              <a:rPr lang="fr-BE" sz="1600" dirty="0"/>
            </a:br>
            <a:r>
              <a:rPr lang="fr-BE" sz="1600" dirty="0"/>
              <a:t>an export or an import</a:t>
            </a:r>
            <a:r>
              <a:rPr lang="fr-B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fr-BE" sz="1600" dirty="0" err="1"/>
              <a:t>Sysper</a:t>
            </a:r>
            <a:r>
              <a:rPr lang="fr-BE" sz="1600" dirty="0"/>
              <a:t> </a:t>
            </a:r>
            <a:r>
              <a:rPr lang="fr-BE" sz="1600" dirty="0" err="1"/>
              <a:t>examples</a:t>
            </a:r>
            <a:r>
              <a:rPr lang="fr-BE" sz="16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Before import: </a:t>
            </a:r>
            <a:br>
              <a:rPr lang="en-GB" sz="1600" dirty="0"/>
            </a:br>
            <a:r>
              <a:rPr lang="en-GB" sz="1600" dirty="0">
                <a:solidFill>
                  <a:srgbClr val="0070C0"/>
                </a:solidFill>
              </a:rPr>
              <a:t>BEGIN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/>
              <a:t>   sp2_dpp_utl.prefix_rls; </a:t>
            </a:r>
            <a:br>
              <a:rPr lang="en-GB" sz="1600" dirty="0"/>
            </a:br>
            <a:r>
              <a:rPr lang="en-GB" sz="1600" dirty="0">
                <a:solidFill>
                  <a:srgbClr val="0070C0"/>
                </a:solidFill>
              </a:rPr>
              <a:t>END;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After import: </a:t>
            </a:r>
            <a:br>
              <a:rPr lang="en-GB" sz="1600" dirty="0"/>
            </a:br>
            <a:r>
              <a:rPr lang="en-GB" sz="1600" dirty="0">
                <a:solidFill>
                  <a:srgbClr val="0070C0"/>
                </a:solidFill>
              </a:rPr>
              <a:t>BEGIN</a:t>
            </a:r>
            <a:br>
              <a:rPr lang="en-GB" sz="1600" dirty="0">
                <a:solidFill>
                  <a:srgbClr val="0070C0"/>
                </a:solidFill>
              </a:rPr>
            </a:br>
            <a:r>
              <a:rPr lang="en-GB" sz="1600" dirty="0">
                <a:solidFill>
                  <a:srgbClr val="0070C0"/>
                </a:solidFill>
              </a:rPr>
              <a:t>  </a:t>
            </a:r>
            <a:r>
              <a:rPr lang="en-GB" sz="1600" dirty="0"/>
              <a:t>sp2_dpp_utl.postfix_rls; </a:t>
            </a:r>
            <a:br>
              <a:rPr lang="en-GB" sz="1600" dirty="0"/>
            </a:br>
            <a:r>
              <a:rPr lang="en-GB" sz="1600" dirty="0">
                <a:solidFill>
                  <a:srgbClr val="0070C0"/>
                </a:solidFill>
              </a:rPr>
              <a:t>END;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70926-1B0F-ABB4-87F7-9DCC40CB0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413" y="482860"/>
            <a:ext cx="6361699" cy="5580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36F3CB-BE87-88B6-7242-720195524344}"/>
              </a:ext>
            </a:extLst>
          </p:cNvPr>
          <p:cNvSpPr/>
          <p:nvPr/>
        </p:nvSpPr>
        <p:spPr>
          <a:xfrm>
            <a:off x="7407036" y="1361661"/>
            <a:ext cx="1100860" cy="1063487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31876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3156214" cy="3881904"/>
          </a:xfrm>
        </p:spPr>
        <p:txBody>
          <a:bodyPr/>
          <a:lstStyle/>
          <a:p>
            <a:pPr marL="0" indent="0">
              <a:buNone/>
            </a:pPr>
            <a:r>
              <a:rPr lang="fr-BE" u="sng" dirty="0"/>
              <a:t>No Drop Object</a:t>
            </a:r>
            <a:endParaRPr lang="fr-BE" dirty="0"/>
          </a:p>
          <a:p>
            <a:pPr marL="0" indent="0">
              <a:buNone/>
            </a:pPr>
            <a:r>
              <a:rPr lang="en-GB" sz="1600" dirty="0"/>
              <a:t>Excludes objects from being dropped if otherwise specified  </a:t>
            </a:r>
            <a:br>
              <a:rPr lang="en-GB" sz="1600" dirty="0"/>
            </a:br>
            <a:r>
              <a:rPr lang="en-GB" sz="1600" dirty="0"/>
              <a:t>by the (example) </a:t>
            </a:r>
          </a:p>
          <a:p>
            <a:pPr marL="0" indent="0">
              <a:buNone/>
            </a:pPr>
            <a:r>
              <a:rPr lang="en-GB" sz="1600" dirty="0"/>
              <a:t>TABLE=&gt;DROP value. </a:t>
            </a:r>
          </a:p>
          <a:p>
            <a:pPr marL="0" indent="0">
              <a:buNone/>
            </a:pPr>
            <a:r>
              <a:rPr lang="fr-BE" sz="1600" dirty="0"/>
              <a:t>It can </a:t>
            </a:r>
            <a:r>
              <a:rPr lang="fr-BE" sz="1600" dirty="0" err="1"/>
              <a:t>be</a:t>
            </a:r>
            <a:r>
              <a:rPr lang="fr-BE" sz="1600" dirty="0"/>
              <a:t> a table, an index, a </a:t>
            </a:r>
            <a:r>
              <a:rPr lang="fr-BE" sz="1600" dirty="0" err="1"/>
              <a:t>sequence</a:t>
            </a:r>
            <a:r>
              <a:rPr lang="fr-BE" sz="1600" dirty="0"/>
              <a:t>, a </a:t>
            </a:r>
            <a:r>
              <a:rPr lang="fr-BE" sz="1600" dirty="0" err="1"/>
              <a:t>materialized</a:t>
            </a:r>
            <a:r>
              <a:rPr lang="fr-BE" sz="1600" dirty="0"/>
              <a:t> </a:t>
            </a:r>
            <a:r>
              <a:rPr lang="fr-BE" sz="1600" dirty="0" err="1"/>
              <a:t>view</a:t>
            </a:r>
            <a:r>
              <a:rPr lang="fr-BE" sz="1600" dirty="0"/>
              <a:t>, a package…</a:t>
            </a:r>
            <a:endParaRPr lang="en-GB" sz="1600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A8ABA-C36C-4498-48D7-161F332E9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413" y="482860"/>
            <a:ext cx="6361699" cy="5580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9FC5A1-BEC4-C353-66CA-86328C3D0399}"/>
              </a:ext>
            </a:extLst>
          </p:cNvPr>
          <p:cNvSpPr/>
          <p:nvPr/>
        </p:nvSpPr>
        <p:spPr>
          <a:xfrm>
            <a:off x="7407035" y="2554357"/>
            <a:ext cx="1130677" cy="874643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14225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3018184" cy="3881904"/>
          </a:xfrm>
        </p:spPr>
        <p:txBody>
          <a:bodyPr/>
          <a:lstStyle/>
          <a:p>
            <a:pPr marL="0" indent="0">
              <a:buNone/>
            </a:pPr>
            <a:r>
              <a:rPr lang="fr-BE" u="sng" dirty="0"/>
              <a:t>Job Type</a:t>
            </a:r>
            <a:endParaRPr lang="fr-BE" dirty="0"/>
          </a:p>
          <a:p>
            <a:r>
              <a:rPr lang="en-GB" dirty="0"/>
              <a:t>Export</a:t>
            </a:r>
          </a:p>
          <a:p>
            <a:r>
              <a:rPr lang="fr-BE" dirty="0"/>
              <a:t>Import</a:t>
            </a:r>
          </a:p>
          <a:p>
            <a:r>
              <a:rPr lang="fr-BE" dirty="0"/>
              <a:t>File Transfer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BCA8C-1AE3-3AF9-9382-A9C28B3C6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413" y="482860"/>
            <a:ext cx="6361699" cy="5580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AE2385-6CC4-11B8-3342-C19618D36199}"/>
              </a:ext>
            </a:extLst>
          </p:cNvPr>
          <p:cNvSpPr/>
          <p:nvPr/>
        </p:nvSpPr>
        <p:spPr>
          <a:xfrm>
            <a:off x="4035287" y="4980678"/>
            <a:ext cx="1043609" cy="1012618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71168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2978427" cy="3881904"/>
          </a:xfrm>
        </p:spPr>
        <p:txBody>
          <a:bodyPr/>
          <a:lstStyle/>
          <a:p>
            <a:pPr marL="0" indent="0">
              <a:buNone/>
            </a:pPr>
            <a:r>
              <a:rPr lang="fr-BE" u="sng" dirty="0"/>
              <a:t>Job Run</a:t>
            </a:r>
            <a:endParaRPr lang="fr-BE" dirty="0"/>
          </a:p>
          <a:p>
            <a:pPr marL="0" indent="0">
              <a:buNone/>
            </a:pPr>
            <a:r>
              <a:rPr lang="fr-BE" dirty="0" err="1"/>
              <a:t>Contains</a:t>
            </a:r>
            <a:r>
              <a:rPr lang="fr-BE" dirty="0"/>
              <a:t> </a:t>
            </a:r>
            <a:r>
              <a:rPr lang="fr-BE" dirty="0" err="1"/>
              <a:t>status</a:t>
            </a:r>
            <a:r>
              <a:rPr lang="fr-BE" dirty="0"/>
              <a:t>, start and </a:t>
            </a:r>
            <a:r>
              <a:rPr lang="fr-BE" dirty="0" err="1"/>
              <a:t>ending</a:t>
            </a:r>
            <a:r>
              <a:rPr lang="fr-BE" dirty="0"/>
              <a:t> date of all job runs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F7B00-5B54-7B0C-21E8-4419FADB7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413" y="482860"/>
            <a:ext cx="6361699" cy="5580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2CFAEC-2A98-7332-C8E8-C28D7EFB1E75}"/>
              </a:ext>
            </a:extLst>
          </p:cNvPr>
          <p:cNvSpPr/>
          <p:nvPr/>
        </p:nvSpPr>
        <p:spPr>
          <a:xfrm>
            <a:off x="5764695" y="4980678"/>
            <a:ext cx="934279" cy="1012618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32936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388190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Context</a:t>
            </a:r>
          </a:p>
          <a:p>
            <a:pPr>
              <a:spcAft>
                <a:spcPts val="600"/>
              </a:spcAft>
            </a:pPr>
            <a:r>
              <a:rPr lang="en-GB" dirty="0"/>
              <a:t>Database architecture</a:t>
            </a:r>
          </a:p>
          <a:p>
            <a:pPr>
              <a:spcAft>
                <a:spcPts val="600"/>
              </a:spcAft>
            </a:pPr>
            <a:r>
              <a:rPr lang="en-GB" dirty="0"/>
              <a:t>Data model</a:t>
            </a:r>
          </a:p>
          <a:p>
            <a:pPr>
              <a:spcAft>
                <a:spcPts val="600"/>
              </a:spcAft>
            </a:pPr>
            <a:r>
              <a:rPr lang="en-GB" dirty="0"/>
              <a:t>The packages</a:t>
            </a:r>
          </a:p>
          <a:p>
            <a:pPr>
              <a:spcAft>
                <a:spcPts val="600"/>
              </a:spcAft>
            </a:pPr>
            <a:r>
              <a:rPr lang="en-GB" dirty="0"/>
              <a:t>Files organisation</a:t>
            </a:r>
          </a:p>
          <a:p>
            <a:pPr>
              <a:spcAft>
                <a:spcPts val="600"/>
              </a:spcAft>
            </a:pPr>
            <a:r>
              <a:rPr lang="en-GB" dirty="0" err="1"/>
              <a:t>Sysper</a:t>
            </a:r>
            <a:r>
              <a:rPr lang="en-GB" dirty="0"/>
              <a:t> example</a:t>
            </a:r>
          </a:p>
          <a:p>
            <a:pPr>
              <a:spcAft>
                <a:spcPts val="600"/>
              </a:spcAft>
            </a:pPr>
            <a:r>
              <a:rPr lang="en-GB" dirty="0"/>
              <a:t>Requirements</a:t>
            </a:r>
          </a:p>
          <a:p>
            <a:pPr>
              <a:spcAft>
                <a:spcPts val="600"/>
              </a:spcAft>
            </a:pPr>
            <a:r>
              <a:rPr lang="en-GB" dirty="0"/>
              <a:t>Enhancements</a:t>
            </a:r>
          </a:p>
          <a:p>
            <a:pPr>
              <a:spcAft>
                <a:spcPts val="600"/>
              </a:spcAft>
            </a:pPr>
            <a:r>
              <a:rPr lang="en-GB" dirty="0"/>
              <a:t>Q&amp;A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229653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3881904"/>
          </a:xfrm>
        </p:spPr>
        <p:txBody>
          <a:bodyPr/>
          <a:lstStyle/>
          <a:p>
            <a:r>
              <a:rPr lang="fr-BE" u="sng" dirty="0"/>
              <a:t>Job Run </a:t>
            </a:r>
            <a:r>
              <a:rPr lang="fr-BE" u="sng" dirty="0" err="1"/>
              <a:t>example</a:t>
            </a:r>
            <a:endParaRPr lang="fr-BE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49C805E-7CA6-6B31-C961-32563FF9D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53" y="2295524"/>
            <a:ext cx="10115694" cy="2645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404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360000"/>
            <a:ext cx="10972800" cy="1143000"/>
          </a:xfrm>
        </p:spPr>
        <p:txBody>
          <a:bodyPr/>
          <a:lstStyle/>
          <a:p>
            <a:r>
              <a:rPr lang="fr-BE" dirty="0" err="1"/>
              <a:t>APP_DPP_x</a:t>
            </a:r>
            <a:r>
              <a:rPr lang="fr-BE" dirty="0"/>
              <a:t> Data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4546848" cy="4525963"/>
          </a:xfrm>
        </p:spPr>
        <p:txBody>
          <a:bodyPr/>
          <a:lstStyle/>
          <a:p>
            <a:pPr marL="0" indent="0">
              <a:buNone/>
            </a:pPr>
            <a:r>
              <a:rPr lang="fr-BE" u="sng" dirty="0"/>
              <a:t>Job </a:t>
            </a:r>
            <a:r>
              <a:rPr lang="fr-BE" u="sng" dirty="0" err="1"/>
              <a:t>Run</a:t>
            </a:r>
            <a:r>
              <a:rPr lang="fr-BE" u="sng" dirty="0"/>
              <a:t> </a:t>
            </a:r>
            <a:r>
              <a:rPr lang="fr-BE" u="sng" dirty="0" err="1"/>
              <a:t>example</a:t>
            </a:r>
            <a:endParaRPr lang="fr-BE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53" y="2295524"/>
            <a:ext cx="10115694" cy="2645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63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3057940" cy="3881904"/>
          </a:xfrm>
        </p:spPr>
        <p:txBody>
          <a:bodyPr/>
          <a:lstStyle/>
          <a:p>
            <a:pPr marL="0" indent="0">
              <a:buNone/>
            </a:pPr>
            <a:r>
              <a:rPr lang="fr-BE" u="sng" dirty="0"/>
              <a:t>Job Log</a:t>
            </a:r>
            <a:endParaRPr lang="fr-BE" dirty="0"/>
          </a:p>
          <a:p>
            <a:pPr marL="0" indent="0">
              <a:buNone/>
            </a:pPr>
            <a:r>
              <a:rPr lang="fr-BE" dirty="0" err="1"/>
              <a:t>Contains</a:t>
            </a:r>
            <a:r>
              <a:rPr lang="fr-BE" dirty="0"/>
              <a:t> </a:t>
            </a:r>
            <a:r>
              <a:rPr lang="fr-BE" dirty="0" err="1"/>
              <a:t>detailed</a:t>
            </a:r>
            <a:r>
              <a:rPr lang="fr-BE" dirty="0"/>
              <a:t> job run information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C8451-D08E-8319-39CF-5A7905DF7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413" y="482860"/>
            <a:ext cx="6361699" cy="5580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A49C51-989B-D4E0-A79E-7F5BF2B867C2}"/>
              </a:ext>
            </a:extLst>
          </p:cNvPr>
          <p:cNvSpPr/>
          <p:nvPr/>
        </p:nvSpPr>
        <p:spPr>
          <a:xfrm>
            <a:off x="7345017" y="4980678"/>
            <a:ext cx="824948" cy="943044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1347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3048002" cy="3881904"/>
          </a:xfrm>
        </p:spPr>
        <p:txBody>
          <a:bodyPr/>
          <a:lstStyle/>
          <a:p>
            <a:pPr marL="0" indent="0">
              <a:buNone/>
            </a:pPr>
            <a:r>
              <a:rPr lang="fr-BE" u="sng" dirty="0"/>
              <a:t>Job Log </a:t>
            </a:r>
            <a:r>
              <a:rPr lang="fr-BE" u="sng" dirty="0" err="1"/>
              <a:t>example</a:t>
            </a:r>
            <a:r>
              <a:rPr lang="fr-BE" u="sng" dirty="0"/>
              <a:t> </a:t>
            </a:r>
            <a:br>
              <a:rPr lang="fr-BE" u="sng" dirty="0"/>
            </a:br>
            <a:r>
              <a:rPr lang="fr-BE" u="sng" dirty="0"/>
              <a:t>(</a:t>
            </a:r>
            <a:r>
              <a:rPr lang="fr-BE" u="sng" dirty="0" err="1"/>
              <a:t>pre</a:t>
            </a:r>
            <a:r>
              <a:rPr lang="fr-BE" u="sng" dirty="0"/>
              <a:t> import)</a:t>
            </a:r>
            <a:endParaRPr lang="fr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8817D-FC61-7B7F-F96A-D6E4A9E20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684" y="1440000"/>
            <a:ext cx="6264696" cy="446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4401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3246783" cy="3881904"/>
          </a:xfrm>
        </p:spPr>
        <p:txBody>
          <a:bodyPr/>
          <a:lstStyle/>
          <a:p>
            <a:pPr marL="0" indent="0">
              <a:buNone/>
            </a:pPr>
            <a:r>
              <a:rPr lang="fr-BE" u="sng" dirty="0"/>
              <a:t>Job Log </a:t>
            </a:r>
            <a:r>
              <a:rPr lang="fr-BE" u="sng" dirty="0" err="1"/>
              <a:t>example</a:t>
            </a:r>
            <a:r>
              <a:rPr lang="fr-BE" u="sng" dirty="0"/>
              <a:t> </a:t>
            </a:r>
            <a:br>
              <a:rPr lang="fr-BE" u="sng" dirty="0"/>
            </a:br>
            <a:r>
              <a:rPr lang="fr-BE" u="sng" dirty="0"/>
              <a:t>(</a:t>
            </a:r>
            <a:r>
              <a:rPr lang="fr-BE" u="sng" dirty="0" err="1"/>
              <a:t>pre</a:t>
            </a:r>
            <a:r>
              <a:rPr lang="fr-BE" u="sng" dirty="0"/>
              <a:t> import, part 2)</a:t>
            </a:r>
            <a:endParaRPr lang="fr-BE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BC1380B-AA33-51A2-DB8D-13A390F41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6" y="1440000"/>
            <a:ext cx="7477125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4942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3067879" cy="3881904"/>
          </a:xfrm>
        </p:spPr>
        <p:txBody>
          <a:bodyPr/>
          <a:lstStyle/>
          <a:p>
            <a:pPr marL="0" indent="0">
              <a:buNone/>
            </a:pPr>
            <a:r>
              <a:rPr lang="fr-BE" u="sng" dirty="0" err="1"/>
              <a:t>Recipient</a:t>
            </a:r>
            <a:endParaRPr lang="fr-BE" dirty="0"/>
          </a:p>
          <a:p>
            <a:pPr marL="0" indent="0">
              <a:buNone/>
            </a:pPr>
            <a:r>
              <a:rPr lang="en-GB" dirty="0"/>
              <a:t>List of email addresses that should receive a notification when an export/import/file transfer process is performed for the related schema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5CB9C-7E8F-91E8-D059-462E21CA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413" y="482860"/>
            <a:ext cx="6361699" cy="5580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2F75FB-06F1-BB9D-B67E-964214BBB735}"/>
              </a:ext>
            </a:extLst>
          </p:cNvPr>
          <p:cNvSpPr/>
          <p:nvPr/>
        </p:nvSpPr>
        <p:spPr>
          <a:xfrm>
            <a:off x="7434468" y="3718409"/>
            <a:ext cx="1093305" cy="664748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5792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3881904"/>
          </a:xfrm>
        </p:spPr>
        <p:txBody>
          <a:bodyPr/>
          <a:lstStyle/>
          <a:p>
            <a:pPr marL="0" indent="0">
              <a:buNone/>
            </a:pPr>
            <a:r>
              <a:rPr lang="fr-BE" u="sng" dirty="0" err="1"/>
              <a:t>Recipient</a:t>
            </a:r>
            <a:r>
              <a:rPr lang="fr-BE" u="sng" dirty="0"/>
              <a:t>:</a:t>
            </a:r>
            <a:r>
              <a:rPr lang="fr-BE" dirty="0"/>
              <a:t> n</a:t>
            </a:r>
            <a:r>
              <a:rPr lang="en-GB" dirty="0" err="1"/>
              <a:t>otification</a:t>
            </a:r>
            <a:r>
              <a:rPr lang="en-GB" dirty="0"/>
              <a:t> example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993DBE-B6C5-9173-1123-9CF8B7B8E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020888"/>
            <a:ext cx="3816424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27E1D39-5AF9-6F7A-CC1C-A75CEA25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9" y="2020889"/>
            <a:ext cx="4752527" cy="352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1227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2978427" cy="3881904"/>
          </a:xfrm>
        </p:spPr>
        <p:txBody>
          <a:bodyPr/>
          <a:lstStyle/>
          <a:p>
            <a:pPr marL="0" indent="0">
              <a:buNone/>
            </a:pPr>
            <a:r>
              <a:rPr lang="fr-BE" u="sng" dirty="0" err="1"/>
              <a:t>Schema</a:t>
            </a:r>
            <a:endParaRPr lang="fr-BE" u="sng" dirty="0"/>
          </a:p>
          <a:p>
            <a:pPr marL="0" indent="0">
              <a:spcAft>
                <a:spcPts val="600"/>
              </a:spcAft>
              <a:buNone/>
            </a:pPr>
            <a:r>
              <a:rPr lang="fr-BE" sz="1600" dirty="0"/>
              <a:t>Configuration of the </a:t>
            </a:r>
            <a:r>
              <a:rPr lang="fr-BE" sz="1600" dirty="0" err="1"/>
              <a:t>schemas</a:t>
            </a:r>
            <a:r>
              <a:rPr lang="fr-BE" sz="1600" dirty="0"/>
              <a:t> of </a:t>
            </a:r>
            <a:r>
              <a:rPr lang="fr-BE" sz="1600" dirty="0" err="1"/>
              <a:t>your</a:t>
            </a:r>
            <a:r>
              <a:rPr lang="fr-BE" sz="1600" dirty="0"/>
              <a:t> </a:t>
            </a:r>
            <a:r>
              <a:rPr lang="fr-BE" sz="1600" dirty="0" err="1"/>
              <a:t>databases</a:t>
            </a:r>
            <a:r>
              <a:rPr lang="fr-BE" sz="1600" dirty="0"/>
              <a:t>:</a:t>
            </a:r>
          </a:p>
          <a:p>
            <a:pPr>
              <a:spcAft>
                <a:spcPts val="600"/>
              </a:spcAft>
            </a:pPr>
            <a:r>
              <a:rPr lang="fr-BE" sz="1600" dirty="0"/>
              <a:t>Instance</a:t>
            </a:r>
          </a:p>
          <a:p>
            <a:pPr>
              <a:spcAft>
                <a:spcPts val="600"/>
              </a:spcAft>
            </a:pPr>
            <a:r>
              <a:rPr lang="fr-BE" sz="1600" dirty="0"/>
              <a:t>Type</a:t>
            </a:r>
          </a:p>
          <a:p>
            <a:pPr>
              <a:spcAft>
                <a:spcPts val="600"/>
              </a:spcAft>
            </a:pPr>
            <a:r>
              <a:rPr lang="fr-BE" sz="1600" dirty="0"/>
              <a:t>Associated </a:t>
            </a:r>
            <a:r>
              <a:rPr lang="fr-BE" sz="1600" dirty="0" err="1"/>
              <a:t>roles</a:t>
            </a:r>
            <a:r>
              <a:rPr lang="fr-BE" sz="1600" dirty="0"/>
              <a:t> </a:t>
            </a:r>
            <a:br>
              <a:rPr lang="fr-BE" sz="1600" dirty="0"/>
            </a:br>
            <a:r>
              <a:rPr lang="fr-BE" sz="1600" dirty="0"/>
              <a:t>(</a:t>
            </a:r>
            <a:r>
              <a:rPr lang="fr-BE" sz="1600" dirty="0" err="1"/>
              <a:t>eg</a:t>
            </a:r>
            <a:r>
              <a:rPr lang="fr-BE" sz="1600" dirty="0"/>
              <a:t> RW for a </a:t>
            </a:r>
            <a:r>
              <a:rPr lang="fr-BE" sz="1600" dirty="0" err="1"/>
              <a:t>gateway</a:t>
            </a:r>
            <a:r>
              <a:rPr lang="fr-BE" sz="1600" dirty="0"/>
              <a:t> applicative user)</a:t>
            </a:r>
          </a:p>
          <a:p>
            <a:pPr>
              <a:spcAft>
                <a:spcPts val="600"/>
              </a:spcAft>
            </a:pPr>
            <a:r>
              <a:rPr lang="fr-BE" sz="1600" dirty="0" err="1"/>
              <a:t>Linked</a:t>
            </a:r>
            <a:r>
              <a:rPr lang="fr-BE" sz="1600" dirty="0"/>
              <a:t> </a:t>
            </a:r>
            <a:r>
              <a:rPr lang="fr-BE" sz="1600" dirty="0" err="1"/>
              <a:t>schemas</a:t>
            </a:r>
            <a:r>
              <a:rPr lang="fr-BE" sz="1600" dirty="0"/>
              <a:t> (</a:t>
            </a:r>
            <a:r>
              <a:rPr lang="fr-BE" sz="1600" dirty="0" err="1"/>
              <a:t>n:n</a:t>
            </a:r>
            <a:r>
              <a:rPr lang="fr-BE" sz="1600" dirty="0"/>
              <a:t>)</a:t>
            </a:r>
          </a:p>
          <a:p>
            <a:pPr>
              <a:spcAft>
                <a:spcPts val="600"/>
              </a:spcAft>
            </a:pPr>
            <a:r>
              <a:rPr lang="fr-BE" sz="1600" dirty="0"/>
              <a:t>….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D1F67-F5C5-F049-9530-2CF6E9B4D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413" y="482860"/>
            <a:ext cx="6361699" cy="5580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6EA0BA-9227-3715-9726-DFCA6F867E95}"/>
              </a:ext>
            </a:extLst>
          </p:cNvPr>
          <p:cNvSpPr/>
          <p:nvPr/>
        </p:nvSpPr>
        <p:spPr>
          <a:xfrm>
            <a:off x="5804001" y="546200"/>
            <a:ext cx="1006047" cy="4283766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0663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2968488" cy="3881904"/>
          </a:xfrm>
        </p:spPr>
        <p:txBody>
          <a:bodyPr/>
          <a:lstStyle/>
          <a:p>
            <a:pPr marL="0" indent="0">
              <a:buNone/>
            </a:pPr>
            <a:r>
              <a:rPr lang="fr-BE" dirty="0"/>
              <a:t>Configuration of the utility </a:t>
            </a:r>
            <a:r>
              <a:rPr lang="fr-BE" dirty="0" err="1"/>
              <a:t>itself</a:t>
            </a:r>
            <a:r>
              <a:rPr lang="fr-BE" dirty="0"/>
              <a:t>. Global or </a:t>
            </a:r>
            <a:r>
              <a:rPr lang="fr-BE" dirty="0" err="1"/>
              <a:t>specific</a:t>
            </a:r>
            <a:r>
              <a:rPr lang="fr-BE" dirty="0"/>
              <a:t> to </a:t>
            </a:r>
            <a:r>
              <a:rPr lang="fr-BE" dirty="0" err="1"/>
              <a:t>given</a:t>
            </a:r>
            <a:r>
              <a:rPr lang="fr-BE" dirty="0"/>
              <a:t> instances. </a:t>
            </a:r>
            <a:br>
              <a:rPr lang="fr-BE" dirty="0"/>
            </a:br>
            <a:r>
              <a:rPr lang="fr-BE" dirty="0"/>
              <a:t>So far, </a:t>
            </a:r>
            <a:r>
              <a:rPr lang="fr-BE" dirty="0" err="1"/>
              <a:t>only</a:t>
            </a:r>
            <a:r>
              <a:rPr lang="fr-BE" dirty="0"/>
              <a:t> a couple of global Oracle directory </a:t>
            </a:r>
            <a:r>
              <a:rPr lang="fr-BE" dirty="0" err="1"/>
              <a:t>names</a:t>
            </a:r>
            <a:endParaRPr lang="fr-BE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856FF-4568-C2CD-7BF1-789AAEF13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413" y="482860"/>
            <a:ext cx="6361699" cy="5580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E2B54A-92A8-682F-4592-FC05C8E9646D}"/>
              </a:ext>
            </a:extLst>
          </p:cNvPr>
          <p:cNvSpPr/>
          <p:nvPr/>
        </p:nvSpPr>
        <p:spPr>
          <a:xfrm>
            <a:off x="4025586" y="2753861"/>
            <a:ext cx="1034787" cy="1102070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rgbClr val="92D05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83758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2769705" cy="418554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GB" dirty="0"/>
              <a:t>On DC premises</a:t>
            </a:r>
            <a:br>
              <a:rPr lang="en-GB" dirty="0"/>
            </a:br>
            <a:r>
              <a:rPr lang="fr-BE" sz="1600" dirty="0" err="1"/>
              <a:t>Core</a:t>
            </a:r>
            <a:r>
              <a:rPr lang="fr-BE" sz="1600" dirty="0"/>
              <a:t> engine:</a:t>
            </a:r>
          </a:p>
          <a:p>
            <a:pPr>
              <a:spcAft>
                <a:spcPts val="600"/>
              </a:spcAft>
            </a:pPr>
            <a:r>
              <a:rPr lang="fr-BE" sz="1600" dirty="0"/>
              <a:t>DPP_JOB_KRN</a:t>
            </a:r>
          </a:p>
          <a:p>
            <a:pPr>
              <a:spcAft>
                <a:spcPts val="600"/>
              </a:spcAft>
            </a:pPr>
            <a:r>
              <a:rPr lang="fr-BE" sz="1600" dirty="0"/>
              <a:t>DPP_JOB_MEM</a:t>
            </a:r>
          </a:p>
          <a:p>
            <a:pPr>
              <a:spcAft>
                <a:spcPts val="600"/>
              </a:spcAft>
            </a:pPr>
            <a:r>
              <a:rPr lang="fr-BE" sz="1600" dirty="0"/>
              <a:t>DPP_JOB_VAR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fr-BE" sz="1600" dirty="0"/>
              <a:t>Injection:</a:t>
            </a:r>
          </a:p>
          <a:p>
            <a:pPr>
              <a:spcAft>
                <a:spcPts val="600"/>
              </a:spcAft>
            </a:pPr>
            <a:r>
              <a:rPr lang="fr-BE" sz="1600" dirty="0"/>
              <a:t>DPP_INJ_KRN</a:t>
            </a:r>
          </a:p>
          <a:p>
            <a:pPr>
              <a:spcAft>
                <a:spcPts val="600"/>
              </a:spcAft>
            </a:pPr>
            <a:r>
              <a:rPr lang="fr-BE" sz="1600" dirty="0"/>
              <a:t>DPP_INJ_VAR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fr-BE" sz="1600" dirty="0" err="1"/>
              <a:t>Logging</a:t>
            </a:r>
            <a:r>
              <a:rPr lang="fr-BE" sz="1600" dirty="0"/>
              <a:t>:</a:t>
            </a:r>
          </a:p>
          <a:p>
            <a:pPr>
              <a:spcAft>
                <a:spcPts val="600"/>
              </a:spcAft>
            </a:pPr>
            <a:r>
              <a:rPr lang="fr-BE" sz="1600" dirty="0"/>
              <a:t>DPP_ITF_KRN</a:t>
            </a:r>
          </a:p>
          <a:p>
            <a:pPr>
              <a:spcAft>
                <a:spcPts val="600"/>
              </a:spcAft>
            </a:pPr>
            <a:r>
              <a:rPr lang="fr-BE" sz="1600" dirty="0"/>
              <a:t>DPP_ITF_VAR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fr-BE" sz="1600" dirty="0"/>
              <a:t>Mailing:</a:t>
            </a:r>
          </a:p>
          <a:p>
            <a:pPr>
              <a:spcAft>
                <a:spcPts val="600"/>
              </a:spcAft>
            </a:pPr>
            <a:r>
              <a:rPr lang="fr-BE" sz="1600" dirty="0"/>
              <a:t>MAIL_UTILITY kit</a:t>
            </a:r>
            <a:endParaRPr lang="en-GB" sz="16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A1ED2-DA68-276F-D079-A3954A703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438" y="2538"/>
            <a:ext cx="8130884" cy="599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47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388190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Sysper2 project, 2008:</a:t>
            </a:r>
          </a:p>
          <a:p>
            <a:r>
              <a:rPr lang="fr-BE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many</a:t>
            </a:r>
            <a:r>
              <a:rPr lang="fr-BE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BE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databases</a:t>
            </a:r>
            <a:r>
              <a:rPr lang="fr-BE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dev, test, acceptance, training, </a:t>
            </a:r>
            <a:r>
              <a:rPr lang="fr-BE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loadtest</a:t>
            </a:r>
            <a:r>
              <a:rPr lang="fr-BE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production</a:t>
            </a:r>
          </a:p>
          <a:p>
            <a:r>
              <a:rPr lang="fr-BE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several</a:t>
            </a:r>
            <a:r>
              <a:rPr lang="fr-BE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BE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parallel</a:t>
            </a:r>
            <a:r>
              <a:rPr lang="fr-BE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BE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streams</a:t>
            </a:r>
            <a:r>
              <a:rPr lang="fr-BE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=&gt; </a:t>
            </a:r>
            <a:r>
              <a:rPr lang="fr-BE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many</a:t>
            </a:r>
            <a:r>
              <a:rPr lang="fr-BE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BE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schemas</a:t>
            </a:r>
            <a:r>
              <a:rPr lang="fr-BE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 </a:t>
            </a:r>
            <a:r>
              <a:rPr lang="fr-BE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each</a:t>
            </a:r>
            <a:r>
              <a:rPr lang="fr-BE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BE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database</a:t>
            </a:r>
            <a:endParaRPr lang="fr-BE" sz="2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r>
              <a:rPr lang="fr-BE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bi-</a:t>
            </a:r>
            <a:r>
              <a:rPr lang="fr-BE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directional</a:t>
            </a:r>
            <a:r>
              <a:rPr lang="fr-BE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BE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dataflows</a:t>
            </a:r>
            <a:r>
              <a:rPr lang="fr-BE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BE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with</a:t>
            </a:r>
            <a:r>
              <a:rPr lang="fr-BE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BE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other</a:t>
            </a:r>
            <a:r>
              <a:rPr lang="fr-BE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BE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systems</a:t>
            </a:r>
            <a:r>
              <a:rPr lang="fr-BE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fr-BE" sz="2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ComRef</a:t>
            </a:r>
            <a:r>
              <a:rPr lang="fr-BE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NAP, ….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4126229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388190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 AWS Oracle RDS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CCF60C-7694-0A4C-4D35-79B51CE2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663" y="-1"/>
            <a:ext cx="7712138" cy="594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86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00"/>
            <a:ext cx="2560986" cy="3881904"/>
          </a:xfrm>
        </p:spPr>
        <p:txBody>
          <a:bodyPr/>
          <a:lstStyle/>
          <a:p>
            <a:pPr marL="0" indent="0">
              <a:buNone/>
            </a:pPr>
            <a:r>
              <a:rPr lang="fr-BE" dirty="0" err="1"/>
              <a:t>CoP</a:t>
            </a:r>
            <a:r>
              <a:rPr lang="fr-BE" dirty="0"/>
              <a:t> </a:t>
            </a:r>
            <a:br>
              <a:rPr lang="fr-BE" dirty="0"/>
            </a:br>
            <a:r>
              <a:rPr lang="fr-BE" dirty="0"/>
              <a:t>(Cloud on Prem)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33165-9D97-9C34-3E56-6825CACD6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185" y="-1"/>
            <a:ext cx="8239538" cy="601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61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3881904"/>
          </a:xfrm>
        </p:spPr>
        <p:txBody>
          <a:bodyPr/>
          <a:lstStyle/>
          <a:p>
            <a:pPr marL="0" indent="0">
              <a:buNone/>
            </a:pPr>
            <a:r>
              <a:rPr lang="fr-BE" dirty="0"/>
              <a:t>DPP_JOB_KRN Export: </a:t>
            </a:r>
          </a:p>
          <a:p>
            <a:r>
              <a:rPr lang="fr-BE" dirty="0" err="1"/>
              <a:t>Injects</a:t>
            </a:r>
            <a:r>
              <a:rPr lang="fr-BE" dirty="0"/>
              <a:t>, runs and drops in the source </a:t>
            </a:r>
            <a:r>
              <a:rPr lang="fr-BE" dirty="0" err="1"/>
              <a:t>schema</a:t>
            </a:r>
            <a:r>
              <a:rPr lang="fr-BE" dirty="0"/>
              <a:t>:</a:t>
            </a:r>
          </a:p>
          <a:p>
            <a:pPr lvl="1"/>
            <a:r>
              <a:rPr lang="fr-BE" dirty="0"/>
              <a:t>Pre-export actions</a:t>
            </a:r>
          </a:p>
          <a:p>
            <a:pPr lvl="1"/>
            <a:r>
              <a:rPr lang="fr-BE" dirty="0"/>
              <a:t>export job</a:t>
            </a:r>
          </a:p>
          <a:p>
            <a:r>
              <a:rPr lang="fr-BE" dirty="0" err="1"/>
              <a:t>Sends</a:t>
            </a:r>
            <a:r>
              <a:rPr lang="fr-BE" dirty="0"/>
              <a:t> </a:t>
            </a:r>
            <a:r>
              <a:rPr lang="fr-BE" dirty="0" err="1"/>
              <a:t>results</a:t>
            </a:r>
            <a:r>
              <a:rPr lang="fr-BE" dirty="0"/>
              <a:t> via email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3859218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3881904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fr-BE" dirty="0"/>
              <a:t>DPP_JOB_KRN Import: </a:t>
            </a:r>
          </a:p>
          <a:p>
            <a:pPr>
              <a:spcAft>
                <a:spcPts val="600"/>
              </a:spcAft>
            </a:pPr>
            <a:r>
              <a:rPr lang="fr-BE" sz="1800" dirty="0"/>
              <a:t>Locks </a:t>
            </a:r>
            <a:r>
              <a:rPr lang="fr-BE" sz="1800" dirty="0" err="1"/>
              <a:t>target</a:t>
            </a:r>
            <a:r>
              <a:rPr lang="fr-BE" sz="1800" dirty="0"/>
              <a:t> </a:t>
            </a:r>
            <a:r>
              <a:rPr lang="fr-BE" sz="1800" dirty="0" err="1"/>
              <a:t>schema</a:t>
            </a:r>
            <a:r>
              <a:rPr lang="fr-BE" sz="1800" dirty="0"/>
              <a:t> + </a:t>
            </a:r>
            <a:r>
              <a:rPr lang="fr-BE" sz="1800" dirty="0" err="1"/>
              <a:t>gateway</a:t>
            </a:r>
            <a:r>
              <a:rPr lang="fr-BE" sz="1800" dirty="0"/>
              <a:t> </a:t>
            </a:r>
            <a:r>
              <a:rPr lang="fr-BE" sz="1800" dirty="0" err="1"/>
              <a:t>schemas</a:t>
            </a:r>
            <a:endParaRPr lang="fr-BE" sz="1800" dirty="0"/>
          </a:p>
          <a:p>
            <a:pPr>
              <a:spcAft>
                <a:spcPts val="600"/>
              </a:spcAft>
            </a:pPr>
            <a:r>
              <a:rPr lang="fr-BE" sz="1800" dirty="0" err="1"/>
              <a:t>Kills</a:t>
            </a:r>
            <a:r>
              <a:rPr lang="fr-BE" sz="1800" dirty="0"/>
              <a:t> sessions</a:t>
            </a:r>
          </a:p>
          <a:p>
            <a:pPr>
              <a:spcAft>
                <a:spcPts val="600"/>
              </a:spcAft>
            </a:pPr>
            <a:r>
              <a:rPr lang="fr-BE" sz="1800" dirty="0" err="1"/>
              <a:t>Injects</a:t>
            </a:r>
            <a:r>
              <a:rPr lang="fr-BE" sz="1800" dirty="0"/>
              <a:t>, runs </a:t>
            </a:r>
            <a:r>
              <a:rPr lang="fr-BE" sz="1800" dirty="0" err="1"/>
              <a:t>ands</a:t>
            </a:r>
            <a:r>
              <a:rPr lang="fr-BE" sz="1800" dirty="0"/>
              <a:t> drops in </a:t>
            </a:r>
            <a:r>
              <a:rPr lang="fr-BE" sz="1800" dirty="0" err="1"/>
              <a:t>target</a:t>
            </a:r>
            <a:r>
              <a:rPr lang="fr-BE" sz="1800" dirty="0"/>
              <a:t> </a:t>
            </a:r>
            <a:r>
              <a:rPr lang="fr-BE" sz="1800" dirty="0" err="1"/>
              <a:t>schema</a:t>
            </a:r>
            <a:r>
              <a:rPr lang="fr-BE" sz="1800" dirty="0"/>
              <a:t>:</a:t>
            </a:r>
          </a:p>
          <a:p>
            <a:pPr lvl="1">
              <a:spcAft>
                <a:spcPts val="600"/>
              </a:spcAft>
            </a:pPr>
            <a:r>
              <a:rPr lang="fr-BE" sz="1800" dirty="0" err="1"/>
              <a:t>pre</a:t>
            </a:r>
            <a:r>
              <a:rPr lang="fr-BE" sz="1800" dirty="0"/>
              <a:t>-import actions</a:t>
            </a:r>
          </a:p>
          <a:p>
            <a:pPr lvl="1">
              <a:spcAft>
                <a:spcPts val="600"/>
              </a:spcAft>
            </a:pPr>
            <a:r>
              <a:rPr lang="fr-BE" sz="1800" dirty="0" err="1"/>
              <a:t>object</a:t>
            </a:r>
            <a:r>
              <a:rPr lang="fr-BE" sz="1800" dirty="0"/>
              <a:t> drop routines</a:t>
            </a:r>
          </a:p>
          <a:p>
            <a:pPr lvl="1">
              <a:spcAft>
                <a:spcPts val="600"/>
              </a:spcAft>
            </a:pPr>
            <a:r>
              <a:rPr lang="fr-BE" sz="1800" dirty="0"/>
              <a:t>import job</a:t>
            </a:r>
          </a:p>
          <a:p>
            <a:pPr lvl="1">
              <a:spcAft>
                <a:spcPts val="600"/>
              </a:spcAft>
            </a:pPr>
            <a:r>
              <a:rPr lang="fr-BE" sz="1800" dirty="0"/>
              <a:t>post-import actions</a:t>
            </a:r>
          </a:p>
          <a:p>
            <a:pPr>
              <a:spcAft>
                <a:spcPts val="600"/>
              </a:spcAft>
            </a:pPr>
            <a:r>
              <a:rPr lang="fr-BE" sz="1800" dirty="0" err="1"/>
              <a:t>Unlocks</a:t>
            </a:r>
            <a:r>
              <a:rPr lang="fr-BE" sz="1800" dirty="0"/>
              <a:t> </a:t>
            </a:r>
            <a:r>
              <a:rPr lang="fr-BE" sz="1800" dirty="0" err="1"/>
              <a:t>target</a:t>
            </a:r>
            <a:r>
              <a:rPr lang="fr-BE" sz="1800" dirty="0"/>
              <a:t> </a:t>
            </a:r>
            <a:r>
              <a:rPr lang="fr-BE" sz="1800" dirty="0" err="1"/>
              <a:t>schema</a:t>
            </a:r>
            <a:r>
              <a:rPr lang="fr-BE" sz="1800" dirty="0"/>
              <a:t> + </a:t>
            </a:r>
            <a:r>
              <a:rPr lang="fr-BE" sz="1800" dirty="0" err="1"/>
              <a:t>gateway</a:t>
            </a:r>
            <a:r>
              <a:rPr lang="fr-BE" sz="1800" dirty="0"/>
              <a:t> </a:t>
            </a:r>
            <a:r>
              <a:rPr lang="fr-BE" sz="1800" dirty="0" err="1"/>
              <a:t>schemas</a:t>
            </a:r>
            <a:endParaRPr lang="fr-BE" sz="1800" dirty="0"/>
          </a:p>
          <a:p>
            <a:pPr>
              <a:spcAft>
                <a:spcPts val="600"/>
              </a:spcAft>
            </a:pPr>
            <a:r>
              <a:rPr lang="fr-BE" sz="1800" dirty="0" err="1"/>
              <a:t>Sends</a:t>
            </a:r>
            <a:r>
              <a:rPr lang="fr-BE" sz="1800" dirty="0"/>
              <a:t> </a:t>
            </a:r>
            <a:r>
              <a:rPr lang="fr-BE" sz="1800" dirty="0" err="1"/>
              <a:t>results</a:t>
            </a:r>
            <a:r>
              <a:rPr lang="fr-BE" sz="1800" dirty="0"/>
              <a:t> via email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1784939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3881904"/>
          </a:xfrm>
        </p:spPr>
        <p:txBody>
          <a:bodyPr/>
          <a:lstStyle/>
          <a:p>
            <a:pPr marL="0" indent="0">
              <a:buNone/>
            </a:pPr>
            <a:r>
              <a:rPr lang="fr-BE" dirty="0"/>
              <a:t>DPP_UTL_KRN Transfer: </a:t>
            </a:r>
          </a:p>
          <a:p>
            <a:r>
              <a:rPr lang="fr-BE" dirty="0" err="1"/>
              <a:t>Provides</a:t>
            </a:r>
            <a:r>
              <a:rPr lang="fr-BE" dirty="0"/>
              <a:t> a service to </a:t>
            </a:r>
            <a:r>
              <a:rPr lang="fr-BE" dirty="0" err="1"/>
              <a:t>transfer</a:t>
            </a:r>
            <a:r>
              <a:rPr lang="fr-BE" dirty="0"/>
              <a:t> dump files </a:t>
            </a:r>
            <a:r>
              <a:rPr lang="fr-BE" dirty="0" err="1"/>
              <a:t>between</a:t>
            </a:r>
            <a:r>
              <a:rPr lang="fr-BE" dirty="0"/>
              <a:t> servers (DC version)</a:t>
            </a:r>
          </a:p>
          <a:p>
            <a:r>
              <a:rPr lang="fr-BE" dirty="0" err="1"/>
              <a:t>Sends</a:t>
            </a:r>
            <a:r>
              <a:rPr lang="fr-BE" dirty="0"/>
              <a:t> </a:t>
            </a:r>
            <a:r>
              <a:rPr lang="fr-BE" dirty="0" err="1"/>
              <a:t>results</a:t>
            </a:r>
            <a:r>
              <a:rPr lang="fr-BE" dirty="0"/>
              <a:t> via email</a:t>
            </a:r>
          </a:p>
          <a:p>
            <a:pPr marL="0" indent="0">
              <a:buNone/>
            </a:pPr>
            <a:r>
              <a:rPr lang="fr-BE" dirty="0"/>
              <a:t>DPP_INJ_KRN: </a:t>
            </a:r>
          </a:p>
          <a:p>
            <a:r>
              <a:rPr lang="fr-BE" dirty="0" err="1"/>
              <a:t>Provides</a:t>
            </a:r>
            <a:r>
              <a:rPr lang="fr-BE" dirty="0"/>
              <a:t> all services to </a:t>
            </a:r>
            <a:r>
              <a:rPr lang="fr-BE" dirty="0" err="1"/>
              <a:t>inject</a:t>
            </a:r>
            <a:r>
              <a:rPr lang="fr-BE" dirty="0"/>
              <a:t> routines in a </a:t>
            </a:r>
            <a:r>
              <a:rPr lang="fr-BE" dirty="0" err="1"/>
              <a:t>target</a:t>
            </a:r>
            <a:r>
              <a:rPr lang="fr-BE" dirty="0"/>
              <a:t> </a:t>
            </a:r>
            <a:r>
              <a:rPr lang="fr-BE" dirty="0" err="1"/>
              <a:t>schema</a:t>
            </a:r>
            <a:r>
              <a:rPr lang="fr-BE" dirty="0"/>
              <a:t> and to drop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afterwards</a:t>
            </a:r>
            <a:endParaRPr lang="fr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3010109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3881904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Files organization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FB76C88-AD8C-BCE4-80D8-1F9C02142AF9}"/>
              </a:ext>
            </a:extLst>
          </p:cNvPr>
          <p:cNvSpPr/>
          <p:nvPr/>
        </p:nvSpPr>
        <p:spPr>
          <a:xfrm>
            <a:off x="3741675" y="4259940"/>
            <a:ext cx="3672135" cy="137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B5797-6EE5-47BD-0CA7-FAC661B30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870" y="2787469"/>
            <a:ext cx="1962424" cy="2657846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A80DDB87-766C-0956-4654-A457BE3FBF59}"/>
              </a:ext>
            </a:extLst>
          </p:cNvPr>
          <p:cNvSpPr/>
          <p:nvPr/>
        </p:nvSpPr>
        <p:spPr>
          <a:xfrm>
            <a:off x="4422914" y="2464904"/>
            <a:ext cx="1332492" cy="1722955"/>
          </a:xfrm>
          <a:prstGeom prst="rightBrace">
            <a:avLst>
              <a:gd name="adj1" fmla="val 102746"/>
              <a:gd name="adj2" fmla="val 51542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A4E501-1B68-E6FB-0C63-83B26A819230}"/>
              </a:ext>
            </a:extLst>
          </p:cNvPr>
          <p:cNvSpPr txBox="1"/>
          <p:nvPr/>
        </p:nvSpPr>
        <p:spPr>
          <a:xfrm>
            <a:off x="5181804" y="3717763"/>
            <a:ext cx="16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/>
              <a:t>Internal</a:t>
            </a:r>
            <a:r>
              <a:rPr lang="fr-BE" dirty="0"/>
              <a:t> </a:t>
            </a:r>
            <a:r>
              <a:rPr lang="fr-BE" dirty="0" err="1"/>
              <a:t>kitchen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1D0AE3-1C49-C80F-7F2C-BD6C2340B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82" y="1888465"/>
            <a:ext cx="2257425" cy="379095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53A931E4-7A55-DD9A-DF58-EF020B635051}"/>
              </a:ext>
            </a:extLst>
          </p:cNvPr>
          <p:cNvSpPr/>
          <p:nvPr/>
        </p:nvSpPr>
        <p:spPr>
          <a:xfrm>
            <a:off x="3727882" y="4448021"/>
            <a:ext cx="477018" cy="243250"/>
          </a:xfrm>
          <a:prstGeom prst="rightBrace">
            <a:avLst>
              <a:gd name="adj1" fmla="val 219449"/>
              <a:gd name="adj2" fmla="val 51542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DB48901-677F-FAB4-AF55-1F52B1DC354B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4204900" y="3352948"/>
            <a:ext cx="1550506" cy="1216695"/>
          </a:xfrm>
          <a:prstGeom prst="bentConnector3">
            <a:avLst>
              <a:gd name="adj1" fmla="val 641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37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Sysper</a:t>
            </a:r>
            <a:r>
              <a:rPr lang="en-GB" dirty="0"/>
              <a:t> job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A46133-AF9F-B901-EB50-5D63ADAE1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30" y="1265217"/>
            <a:ext cx="5830957" cy="468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51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3881904"/>
          </a:xfrm>
        </p:spPr>
        <p:txBody>
          <a:bodyPr/>
          <a:lstStyle/>
          <a:p>
            <a:pPr marL="0" indent="0" algn="l" rtl="0" eaLnBrk="1" latinLnBrk="0" hangingPunct="1">
              <a:spcBef>
                <a:spcPts val="528"/>
              </a:spcBef>
              <a:spcAft>
                <a:spcPts val="0"/>
              </a:spcAft>
              <a:buNone/>
            </a:pPr>
            <a:r>
              <a:rPr lang="fr-BE" sz="1800" u="sng" kern="1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Step1_dpp_exp_prod</a:t>
            </a:r>
            <a:endParaRPr lang="en-IE" dirty="0">
              <a:effectLst/>
            </a:endParaRPr>
          </a:p>
          <a:p>
            <a:pPr marL="0" indent="0" algn="l" rtl="0" eaLnBrk="1" latinLnBrk="0" hangingPunct="1">
              <a:spcBef>
                <a:spcPts val="528"/>
              </a:spcBef>
              <a:spcAft>
                <a:spcPts val="0"/>
              </a:spcAft>
              <a:buNone/>
            </a:pPr>
            <a:r>
              <a:rPr lang="en-GB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BEGIN</a:t>
            </a:r>
            <a:endParaRPr lang="en-IE" dirty="0">
              <a:effectLst/>
            </a:endParaRPr>
          </a:p>
          <a:p>
            <a:pPr marL="0" indent="0" algn="l" rtl="0" eaLnBrk="1" latinLnBrk="0" hangingPunct="1">
              <a:spcBef>
                <a:spcPts val="528"/>
              </a:spcBef>
              <a:spcAft>
                <a:spcPts val="0"/>
              </a:spcAft>
              <a:buNone/>
            </a:pPr>
            <a:r>
              <a:rPr lang="en-GB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   </a:t>
            </a:r>
            <a:r>
              <a:rPr lang="en-GB" sz="1800" kern="1200" dirty="0" err="1">
                <a:effectLst/>
                <a:latin typeface="Calibri" panose="020F0502020204030204" pitchFamily="34" charset="0"/>
                <a:ea typeface="+mn-ea"/>
                <a:cs typeface="+mn-cs"/>
              </a:rPr>
              <a:t>dpp_job_krn.remove_files_old_logical</a:t>
            </a:r>
            <a:r>
              <a:rPr lang="en-GB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('PROD',SYSDATE-1);      </a:t>
            </a:r>
            <a:endParaRPr lang="en-IE" dirty="0">
              <a:effectLst/>
            </a:endParaRPr>
          </a:p>
          <a:p>
            <a:pPr marL="0" indent="0" algn="l" rtl="0" eaLnBrk="1" latinLnBrk="0" hangingPunct="1">
              <a:spcBef>
                <a:spcPts val="528"/>
              </a:spcBef>
              <a:spcAft>
                <a:spcPts val="0"/>
              </a:spcAft>
              <a:buNone/>
            </a:pPr>
            <a:r>
              <a:rPr lang="en-GB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   </a:t>
            </a:r>
            <a:r>
              <a:rPr lang="en-GB" sz="1800" kern="1200" dirty="0" err="1">
                <a:effectLst/>
                <a:latin typeface="Calibri" panose="020F0502020204030204" pitchFamily="34" charset="0"/>
                <a:ea typeface="+mn-ea"/>
                <a:cs typeface="+mn-cs"/>
              </a:rPr>
              <a:t>dpp_job_krn.remove_files_old_logical@dpp_transfer</a:t>
            </a:r>
            <a:r>
              <a:rPr lang="en-GB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('PROD',SYSDATE-1);   </a:t>
            </a:r>
            <a:endParaRPr lang="en-IE" dirty="0">
              <a:effectLst/>
            </a:endParaRPr>
          </a:p>
          <a:p>
            <a:pPr marL="0" indent="0" algn="l" rtl="0" eaLnBrk="1" latinLnBrk="0" hangingPunct="1">
              <a:spcBef>
                <a:spcPts val="528"/>
              </a:spcBef>
              <a:spcAft>
                <a:spcPts val="0"/>
              </a:spcAft>
              <a:buNone/>
            </a:pPr>
            <a:r>
              <a:rPr lang="en-GB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   </a:t>
            </a:r>
            <a:r>
              <a:rPr lang="en-GB" sz="1800" kern="1200" dirty="0" err="1">
                <a:effectLst/>
                <a:latin typeface="Calibri" panose="020F0502020204030204" pitchFamily="34" charset="0"/>
                <a:ea typeface="+mn-ea"/>
                <a:cs typeface="+mn-cs"/>
              </a:rPr>
              <a:t>dpp_job_krn.export_logical_name</a:t>
            </a:r>
            <a:r>
              <a:rPr lang="en-GB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('PROD');          </a:t>
            </a:r>
            <a:endParaRPr lang="en-IE" dirty="0">
              <a:effectLst/>
            </a:endParaRPr>
          </a:p>
          <a:p>
            <a:pPr marL="0" indent="0" algn="l" rtl="0" eaLnBrk="1" latinLnBrk="0" hangingPunct="1">
              <a:spcBef>
                <a:spcPts val="528"/>
              </a:spcBef>
              <a:spcAft>
                <a:spcPts val="0"/>
              </a:spcAft>
              <a:buNone/>
            </a:pPr>
            <a:r>
              <a:rPr lang="en-GB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   </a:t>
            </a:r>
            <a:r>
              <a:rPr lang="en-GB" sz="1800" kern="1200" dirty="0" err="1">
                <a:effectLst/>
                <a:latin typeface="Calibri" panose="020F0502020204030204" pitchFamily="34" charset="0"/>
                <a:ea typeface="+mn-ea"/>
                <a:cs typeface="+mn-cs"/>
              </a:rPr>
              <a:t>dpp_job_krn.transfer_dumpfiles</a:t>
            </a:r>
            <a:r>
              <a:rPr lang="en-GB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('PROD','</a:t>
            </a:r>
            <a:r>
              <a:rPr lang="en-GB" sz="1800" kern="1200" dirty="0" err="1">
                <a:effectLst/>
                <a:latin typeface="Calibri" panose="020F0502020204030204" pitchFamily="34" charset="0"/>
                <a:ea typeface="+mn-ea"/>
                <a:cs typeface="+mn-cs"/>
              </a:rPr>
              <a:t>dpp_transfer</a:t>
            </a:r>
            <a:r>
              <a:rPr lang="en-GB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');</a:t>
            </a:r>
            <a:endParaRPr lang="en-IE" dirty="0">
              <a:effectLst/>
            </a:endParaRPr>
          </a:p>
          <a:p>
            <a:pPr marL="0" indent="0" algn="l" rtl="0" eaLnBrk="1" latinLnBrk="0" hangingPunct="1">
              <a:spcBef>
                <a:spcPts val="528"/>
              </a:spcBef>
              <a:spcAft>
                <a:spcPts val="0"/>
              </a:spcAft>
              <a:buNone/>
            </a:pPr>
            <a:r>
              <a:rPr lang="en-GB" sz="18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END</a:t>
            </a:r>
            <a:r>
              <a:rPr lang="en-GB" sz="1800" dirty="0">
                <a:latin typeface="Calibri" panose="020F0502020204030204" pitchFamily="34" charset="0"/>
              </a:rPr>
              <a:t>;</a:t>
            </a:r>
            <a:endParaRPr lang="en-IE" dirty="0"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Sysper</a:t>
            </a:r>
            <a:r>
              <a:rPr lang="en-GB" dirty="0"/>
              <a:t> job example</a:t>
            </a:r>
          </a:p>
        </p:txBody>
      </p:sp>
    </p:spTree>
    <p:extLst>
      <p:ext uri="{BB962C8B-B14F-4D97-AF65-F5344CB8AC3E}">
        <p14:creationId xmlns:p14="http://schemas.microsoft.com/office/powerpoint/2010/main" val="3806262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408615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fr-BE" sz="1400" u="sng" dirty="0">
                <a:solidFill>
                  <a:srgbClr val="00B050"/>
                </a:solidFill>
              </a:rPr>
              <a:t>Step7_dpp_imp_rls</a:t>
            </a:r>
            <a:endParaRPr lang="en-GB" sz="1400" u="sng" dirty="0">
              <a:solidFill>
                <a:srgbClr val="00B050"/>
              </a:solidFill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GB" sz="1400" dirty="0">
                <a:solidFill>
                  <a:srgbClr val="00B0F0"/>
                </a:solidFill>
              </a:rPr>
              <a:t>DECLARE</a:t>
            </a:r>
          </a:p>
          <a:p>
            <a:pPr marL="0" indent="0">
              <a:spcAft>
                <a:spcPts val="0"/>
              </a:spcAft>
              <a:buNone/>
            </a:pPr>
            <a:r>
              <a:rPr lang="fr-BE" sz="1400" dirty="0"/>
              <a:t>   </a:t>
            </a:r>
            <a:r>
              <a:rPr lang="en-GB" sz="1400" dirty="0" err="1"/>
              <a:t>l_systimestamp</a:t>
            </a:r>
            <a:r>
              <a:rPr lang="en-GB" sz="1400" dirty="0"/>
              <a:t> VARCHAR2(20) := TO_CHAR(SYSDATE, 'YYYYMMDDHH24MISS');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1400" dirty="0">
                <a:solidFill>
                  <a:srgbClr val="00B0F0"/>
                </a:solidFill>
              </a:rPr>
              <a:t>BEGIN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GB" sz="1400" dirty="0"/>
              <a:t>   </a:t>
            </a:r>
            <a:r>
              <a:rPr lang="en-GB" sz="1400" dirty="0" err="1"/>
              <a:t>dbms_scheduler.create_job@dpp_transfer</a:t>
            </a:r>
            <a:endParaRPr lang="en-GB" sz="1400" dirty="0"/>
          </a:p>
          <a:p>
            <a:pPr marL="0" indent="0">
              <a:spcAft>
                <a:spcPts val="0"/>
              </a:spcAft>
              <a:buNone/>
            </a:pPr>
            <a:r>
              <a:rPr lang="en-GB" sz="1400" dirty="0"/>
              <a:t>   (</a:t>
            </a:r>
            <a:r>
              <a:rPr lang="en-GB" sz="1400" dirty="0" err="1"/>
              <a:t>job_name</a:t>
            </a:r>
            <a:r>
              <a:rPr lang="en-GB" sz="1400" dirty="0"/>
              <a:t>=&gt;'SP2_DPP_RLSPROD_'||</a:t>
            </a:r>
            <a:r>
              <a:rPr lang="en-GB" sz="1400" dirty="0" err="1"/>
              <a:t>l_systimestamp</a:t>
            </a:r>
            <a:endParaRPr lang="en-GB" sz="1400" dirty="0"/>
          </a:p>
          <a:p>
            <a:pPr marL="400050" lvl="1" indent="0">
              <a:spcAft>
                <a:spcPts val="0"/>
              </a:spcAft>
              <a:buNone/>
            </a:pPr>
            <a:r>
              <a:rPr lang="en-GB" sz="1400" dirty="0"/>
              <a:t>,</a:t>
            </a:r>
            <a:r>
              <a:rPr lang="en-GB" sz="1400" dirty="0" err="1"/>
              <a:t>job_type</a:t>
            </a:r>
            <a:r>
              <a:rPr lang="en-GB" sz="1400" dirty="0"/>
              <a:t>=&gt;'PLSQL_BLOCK'</a:t>
            </a:r>
          </a:p>
          <a:p>
            <a:pPr marL="400050" lvl="1" indent="0">
              <a:spcAft>
                <a:spcPts val="0"/>
              </a:spcAft>
              <a:buNone/>
            </a:pPr>
            <a:r>
              <a:rPr lang="en-GB" sz="1400" dirty="0"/>
              <a:t>,</a:t>
            </a:r>
            <a:r>
              <a:rPr lang="en-GB" sz="1400" dirty="0" err="1"/>
              <a:t>job_action</a:t>
            </a:r>
            <a:r>
              <a:rPr lang="en-GB" sz="1400" dirty="0"/>
              <a:t>=&gt; '</a:t>
            </a:r>
          </a:p>
          <a:p>
            <a:pPr marL="400050" lvl="1" indent="0">
              <a:spcAft>
                <a:spcPts val="0"/>
              </a:spcAft>
              <a:buNone/>
            </a:pPr>
            <a:r>
              <a:rPr lang="en-GB" sz="1400" dirty="0"/>
              <a:t>DECLARE</a:t>
            </a:r>
          </a:p>
          <a:p>
            <a:pPr marL="400050" lvl="1" indent="0">
              <a:spcAft>
                <a:spcPts val="0"/>
              </a:spcAft>
              <a:buNone/>
            </a:pPr>
            <a:r>
              <a:rPr lang="en-GB" sz="1400" dirty="0"/>
              <a:t>BEGIN </a:t>
            </a:r>
          </a:p>
          <a:p>
            <a:pPr marL="400050" lvl="1" indent="0">
              <a:spcAft>
                <a:spcPts val="0"/>
              </a:spcAft>
              <a:buNone/>
            </a:pPr>
            <a:r>
              <a:rPr lang="en-GB" sz="1400" dirty="0"/>
              <a:t>   </a:t>
            </a:r>
            <a:r>
              <a:rPr lang="en-GB" sz="1400" dirty="0" err="1"/>
              <a:t>dpp_job_krn.import_logical_name</a:t>
            </a:r>
            <a:r>
              <a:rPr lang="en-GB" sz="1400" dirty="0"/>
              <a:t>(''PROD'',''RELEASE''); </a:t>
            </a:r>
          </a:p>
          <a:p>
            <a:pPr marL="400050" lvl="1" indent="0">
              <a:spcAft>
                <a:spcPts val="0"/>
              </a:spcAft>
              <a:buNone/>
            </a:pPr>
            <a:r>
              <a:rPr lang="en-GB" sz="1400" dirty="0"/>
              <a:t>END;</a:t>
            </a:r>
          </a:p>
          <a:p>
            <a:pPr marL="400050" lvl="1" indent="0">
              <a:spcAft>
                <a:spcPts val="0"/>
              </a:spcAft>
              <a:buNone/>
            </a:pPr>
            <a:r>
              <a:rPr lang="en-GB" sz="1400" dirty="0"/>
              <a:t>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1400" dirty="0"/>
              <a:t>      ,</a:t>
            </a:r>
            <a:r>
              <a:rPr lang="en-GB" sz="1400" dirty="0" err="1"/>
              <a:t>start_date</a:t>
            </a:r>
            <a:r>
              <a:rPr lang="en-GB" sz="1400" dirty="0"/>
              <a:t>=&gt; SYSTIMESTAMP, enabled=&gt; TRUE, </a:t>
            </a:r>
            <a:r>
              <a:rPr lang="en-GB" sz="1400" dirty="0" err="1"/>
              <a:t>auto_drop</a:t>
            </a:r>
            <a:r>
              <a:rPr lang="en-GB" sz="1400" dirty="0"/>
              <a:t>=&gt;FALSE, comments=&gt;'COM: refresh Release schema immediately'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1400" dirty="0"/>
              <a:t>      );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GB" sz="1400" dirty="0">
                <a:solidFill>
                  <a:srgbClr val="00B0F0"/>
                </a:solidFill>
              </a:rPr>
              <a:t>END</a:t>
            </a:r>
            <a:r>
              <a:rPr lang="en-GB" sz="1400" dirty="0"/>
              <a:t>;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Sysper</a:t>
            </a:r>
            <a:r>
              <a:rPr lang="en-GB" dirty="0"/>
              <a:t> job example</a:t>
            </a:r>
          </a:p>
        </p:txBody>
      </p:sp>
    </p:spTree>
    <p:extLst>
      <p:ext uri="{BB962C8B-B14F-4D97-AF65-F5344CB8AC3E}">
        <p14:creationId xmlns:p14="http://schemas.microsoft.com/office/powerpoint/2010/main" val="2915828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3881904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fr-BE" sz="1600" u="sng" dirty="0"/>
              <a:t>Post import action</a:t>
            </a:r>
            <a:r>
              <a:rPr lang="fr-BE" sz="1600" dirty="0"/>
              <a:t>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1600" dirty="0">
                <a:solidFill>
                  <a:srgbClr val="0070C0"/>
                </a:solidFill>
              </a:rPr>
              <a:t>BEGIN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/>
              <a:t>   sp2_dpp_utl.postfix_rls; </a:t>
            </a:r>
            <a:br>
              <a:rPr lang="en-GB" sz="1600" dirty="0"/>
            </a:br>
            <a:r>
              <a:rPr lang="en-GB" sz="1600" dirty="0">
                <a:solidFill>
                  <a:srgbClr val="0070C0"/>
                </a:solidFill>
              </a:rPr>
              <a:t>END;</a:t>
            </a:r>
          </a:p>
          <a:p>
            <a:pPr marL="0" indent="0">
              <a:spcAft>
                <a:spcPts val="0"/>
              </a:spcAft>
              <a:buNone/>
            </a:pPr>
            <a:endParaRPr lang="fr-BE" sz="1600" dirty="0"/>
          </a:p>
          <a:p>
            <a:pPr marL="0" indent="0">
              <a:spcAft>
                <a:spcPts val="0"/>
              </a:spcAft>
              <a:buNone/>
            </a:pPr>
            <a:r>
              <a:rPr lang="en-GB" sz="1600" dirty="0">
                <a:solidFill>
                  <a:srgbClr val="0070C0"/>
                </a:solidFill>
              </a:rPr>
              <a:t>PROCEDURE</a:t>
            </a:r>
            <a:r>
              <a:rPr lang="en-GB" sz="1600" dirty="0"/>
              <a:t> </a:t>
            </a:r>
            <a:r>
              <a:rPr lang="en-GB" sz="1600" dirty="0" err="1"/>
              <a:t>postfix_rls</a:t>
            </a:r>
            <a:endParaRPr lang="en-GB" sz="1600" dirty="0"/>
          </a:p>
          <a:p>
            <a:pPr marL="0" indent="0">
              <a:spcAft>
                <a:spcPts val="0"/>
              </a:spcAft>
              <a:buNone/>
            </a:pPr>
            <a:r>
              <a:rPr lang="en-GB" sz="1600" dirty="0"/>
              <a:t>   </a:t>
            </a:r>
            <a:r>
              <a:rPr lang="en-GB" sz="1600" dirty="0">
                <a:solidFill>
                  <a:srgbClr val="0070C0"/>
                </a:solidFill>
              </a:rPr>
              <a:t>IS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1600" dirty="0">
                <a:solidFill>
                  <a:srgbClr val="0070C0"/>
                </a:solidFill>
              </a:rPr>
              <a:t>BEGIN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1600" dirty="0"/>
              <a:t>   </a:t>
            </a:r>
            <a:r>
              <a:rPr lang="en-GB" sz="1600" dirty="0" err="1"/>
              <a:t>postfix_common_start</a:t>
            </a:r>
            <a:r>
              <a:rPr lang="en-GB" sz="1600" dirty="0"/>
              <a:t>; </a:t>
            </a:r>
            <a:r>
              <a:rPr lang="en-GB" sz="1600" i="1" dirty="0">
                <a:solidFill>
                  <a:srgbClr val="00B050"/>
                </a:solidFill>
              </a:rPr>
              <a:t>-- </a:t>
            </a:r>
            <a:r>
              <a:rPr lang="en-GB" sz="1600" i="1" dirty="0" err="1">
                <a:solidFill>
                  <a:srgbClr val="00B050"/>
                </a:solidFill>
              </a:rPr>
              <a:t>check_prod</a:t>
            </a:r>
            <a:r>
              <a:rPr lang="en-GB" sz="1600" i="1" dirty="0">
                <a:solidFill>
                  <a:srgbClr val="00B050"/>
                </a:solidFill>
              </a:rPr>
              <a:t>, restore synonyms, compile and disable audit triggers, context, flags….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1600" dirty="0"/>
              <a:t>   </a:t>
            </a:r>
            <a:r>
              <a:rPr lang="en-GB" sz="1600" dirty="0" err="1"/>
              <a:t>restore_all_grants</a:t>
            </a:r>
            <a:r>
              <a:rPr lang="en-GB" sz="1600" dirty="0"/>
              <a:t>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1600" dirty="0"/>
              <a:t>   </a:t>
            </a:r>
            <a:r>
              <a:rPr lang="en-GB" sz="1600" dirty="0" err="1"/>
              <a:t>sec_activation</a:t>
            </a:r>
            <a:r>
              <a:rPr lang="en-GB" sz="1600" dirty="0"/>
              <a:t>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1600" dirty="0"/>
              <a:t>   </a:t>
            </a:r>
            <a:r>
              <a:rPr lang="en-GB" sz="1600" dirty="0" err="1"/>
              <a:t>postfix_common_near_end</a:t>
            </a:r>
            <a:r>
              <a:rPr lang="en-GB" sz="1600" dirty="0"/>
              <a:t>(</a:t>
            </a:r>
            <a:r>
              <a:rPr lang="en-GB" sz="1600" dirty="0" err="1"/>
              <a:t>p_exists_gateway_user</a:t>
            </a:r>
            <a:r>
              <a:rPr lang="en-GB" sz="1600" dirty="0"/>
              <a:t>=&gt;TRUE); </a:t>
            </a:r>
            <a:r>
              <a:rPr lang="en-GB" sz="1600" i="1" dirty="0">
                <a:solidFill>
                  <a:srgbClr val="00B050"/>
                </a:solidFill>
              </a:rPr>
              <a:t>-- enable audit triggers, web synonyms, …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1600" dirty="0"/>
              <a:t>   </a:t>
            </a:r>
            <a:r>
              <a:rPr lang="en-GB" sz="1600" i="1" dirty="0">
                <a:solidFill>
                  <a:srgbClr val="00B050"/>
                </a:solidFill>
              </a:rPr>
              <a:t>-- EXTRA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1600" dirty="0"/>
              <a:t>   </a:t>
            </a:r>
            <a:r>
              <a:rPr lang="en-GB" sz="1600" dirty="0" err="1"/>
              <a:t>create_functional_users</a:t>
            </a:r>
            <a:r>
              <a:rPr lang="en-GB" sz="1600" dirty="0"/>
              <a:t>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1600" dirty="0">
                <a:solidFill>
                  <a:srgbClr val="0070C0"/>
                </a:solidFill>
              </a:rPr>
              <a:t>END;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Sysper</a:t>
            </a:r>
            <a:r>
              <a:rPr lang="en-GB" dirty="0"/>
              <a:t> job example</a:t>
            </a:r>
          </a:p>
        </p:txBody>
      </p:sp>
    </p:spTree>
    <p:extLst>
      <p:ext uri="{BB962C8B-B14F-4D97-AF65-F5344CB8AC3E}">
        <p14:creationId xmlns:p14="http://schemas.microsoft.com/office/powerpoint/2010/main" val="4078240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20000"/>
            <a:ext cx="10905699" cy="3881904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9893B07-2E4F-180D-DE23-703C4786D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44" y="207737"/>
            <a:ext cx="6504711" cy="6606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63E8725-B55E-A5F3-2704-47CFC7283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447" y="1478971"/>
            <a:ext cx="69246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3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DF00487-EAC9-CC5E-54CC-779BB2DC0ACC}"/>
              </a:ext>
            </a:extLst>
          </p:cNvPr>
          <p:cNvSpPr txBox="1">
            <a:spLocks/>
          </p:cNvSpPr>
          <p:nvPr/>
        </p:nvSpPr>
        <p:spPr>
          <a:xfrm>
            <a:off x="609600" y="1265216"/>
            <a:ext cx="5386917" cy="454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dirty="0"/>
              <a:t>On </a:t>
            </a:r>
            <a:r>
              <a:rPr lang="fr-BE" dirty="0" err="1"/>
              <a:t>traditional</a:t>
            </a:r>
            <a:r>
              <a:rPr lang="fr-BE" dirty="0"/>
              <a:t> DC </a:t>
            </a:r>
            <a:r>
              <a:rPr lang="fr-BE" dirty="0" err="1"/>
              <a:t>premises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5408B1-DBED-D36E-196B-FAA892C973D5}"/>
              </a:ext>
            </a:extLst>
          </p:cNvPr>
          <p:cNvSpPr txBox="1">
            <a:spLocks/>
          </p:cNvSpPr>
          <p:nvPr/>
        </p:nvSpPr>
        <p:spPr>
          <a:xfrm>
            <a:off x="6193368" y="1265216"/>
            <a:ext cx="5389033" cy="4545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dirty="0"/>
              <a:t>In AWS Oracle RDS</a:t>
            </a:r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9D4AAF8-7CF1-9BCF-3F7A-CDF0C6E94E0B}"/>
              </a:ext>
            </a:extLst>
          </p:cNvPr>
          <p:cNvSpPr txBox="1">
            <a:spLocks/>
          </p:cNvSpPr>
          <p:nvPr/>
        </p:nvSpPr>
        <p:spPr>
          <a:xfrm>
            <a:off x="609600" y="1745472"/>
            <a:ext cx="4938944" cy="3811951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u="sng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fr-BE" dirty="0"/>
              <a:t>C##OPS$ORACLE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u="none" dirty="0" err="1"/>
              <a:t>Objects</a:t>
            </a:r>
            <a:r>
              <a:rPr lang="fr-BE" u="none" dirty="0"/>
              <a:t> to </a:t>
            </a:r>
            <a:r>
              <a:rPr lang="fr-BE" u="none" dirty="0" err="1"/>
              <a:t>be</a:t>
            </a:r>
            <a:r>
              <a:rPr lang="fr-BE" u="none" dirty="0"/>
              <a:t> </a:t>
            </a:r>
            <a:r>
              <a:rPr lang="fr-BE" u="none" dirty="0" err="1"/>
              <a:t>installed</a:t>
            </a:r>
            <a:r>
              <a:rPr lang="fr-BE" u="none" dirty="0"/>
              <a:t> =&gt; contact DIGIT ISHS ORACLE via EC HELPDESK IT</a:t>
            </a:r>
          </a:p>
          <a:p>
            <a:r>
              <a:rPr lang="fr-BE" dirty="0" err="1"/>
              <a:t>APP_DPP_x</a:t>
            </a:r>
            <a:endParaRPr lang="fr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u="none" dirty="0"/>
              <a:t>System and Object </a:t>
            </a:r>
            <a:r>
              <a:rPr lang="fr-BE" u="none" dirty="0" err="1"/>
              <a:t>privileges</a:t>
            </a:r>
            <a:endParaRPr lang="fr-BE" u="non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u="none" dirty="0" err="1"/>
              <a:t>Roles</a:t>
            </a:r>
            <a:endParaRPr lang="fr-BE" u="none" dirty="0"/>
          </a:p>
          <a:p>
            <a:r>
              <a:rPr lang="fr-BE" dirty="0"/>
              <a:t>Application </a:t>
            </a:r>
            <a:r>
              <a:rPr lang="fr-BE" dirty="0" err="1"/>
              <a:t>schema</a:t>
            </a:r>
            <a:endParaRPr lang="fr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u="none" dirty="0"/>
              <a:t>Object </a:t>
            </a:r>
            <a:r>
              <a:rPr lang="fr-BE" u="none" dirty="0" err="1"/>
              <a:t>privileges</a:t>
            </a:r>
            <a:r>
              <a:rPr lang="fr-BE" u="none" dirty="0"/>
              <a:t> (</a:t>
            </a:r>
            <a:r>
              <a:rPr lang="fr-BE" u="none" dirty="0" err="1"/>
              <a:t>app_dpp_x</a:t>
            </a:r>
            <a:r>
              <a:rPr lang="fr-BE" u="none" dirty="0"/>
              <a:t>, </a:t>
            </a:r>
            <a:r>
              <a:rPr lang="fr-BE" u="none" dirty="0" err="1"/>
              <a:t>dictionary</a:t>
            </a:r>
            <a:r>
              <a:rPr lang="fr-BE" u="non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u="none" dirty="0"/>
              <a:t>Read/Write on Oracle Directories</a:t>
            </a:r>
          </a:p>
          <a:p>
            <a:r>
              <a:rPr lang="fr-BE" dirty="0"/>
              <a:t>NAS </a:t>
            </a:r>
            <a:r>
              <a:rPr lang="fr-BE" dirty="0" err="1"/>
              <a:t>storage</a:t>
            </a:r>
            <a:endParaRPr lang="fr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u="none" dirty="0"/>
              <a:t>There </a:t>
            </a:r>
            <a:r>
              <a:rPr lang="fr-BE" u="none" dirty="0" err="1"/>
              <a:t>is</a:t>
            </a:r>
            <a:r>
              <a:rPr lang="fr-BE" u="none" dirty="0"/>
              <a:t> a standard infrastructure=&gt; contact DC</a:t>
            </a:r>
          </a:p>
          <a:p>
            <a:pPr lvl="1"/>
            <a:endParaRPr lang="fr-BE" sz="1600" dirty="0"/>
          </a:p>
          <a:p>
            <a:pPr lvl="1"/>
            <a:endParaRPr lang="fr-BE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2B3BEF40-97EB-C3DA-566E-A3D5BEB9F4AA}"/>
              </a:ext>
            </a:extLst>
          </p:cNvPr>
          <p:cNvSpPr txBox="1">
            <a:spLocks/>
          </p:cNvSpPr>
          <p:nvPr/>
        </p:nvSpPr>
        <p:spPr>
          <a:xfrm>
            <a:off x="6192001" y="1745472"/>
            <a:ext cx="4683145" cy="1633851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u="sng">
                <a:solidFill>
                  <a:schemeClr val="tx1"/>
                </a:solidFill>
              </a:defRPr>
            </a:lvl1pPr>
            <a:lvl2pPr marL="685800" lvl="1" indent="-228600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indent="-228600"/>
            <a:r>
              <a:rPr lang="fr-BE" dirty="0" err="1"/>
              <a:t>APP_DPP_x</a:t>
            </a:r>
            <a:endParaRPr lang="fr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u="none" dirty="0"/>
              <a:t>System and Object </a:t>
            </a:r>
            <a:r>
              <a:rPr lang="fr-BE" u="none" dirty="0" err="1"/>
              <a:t>privileges</a:t>
            </a:r>
            <a:endParaRPr lang="fr-BE" u="non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u="none" dirty="0" err="1"/>
              <a:t>Roles</a:t>
            </a:r>
            <a:endParaRPr lang="fr-BE" u="none" dirty="0"/>
          </a:p>
          <a:p>
            <a:pPr indent="-228600"/>
            <a:r>
              <a:rPr lang="fr-BE" dirty="0"/>
              <a:t>Application </a:t>
            </a:r>
            <a:r>
              <a:rPr lang="fr-BE" dirty="0" err="1"/>
              <a:t>schema</a:t>
            </a:r>
            <a:endParaRPr lang="fr-B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u="none" dirty="0"/>
              <a:t>Object </a:t>
            </a:r>
            <a:r>
              <a:rPr lang="fr-BE" u="none" dirty="0" err="1"/>
              <a:t>privileges</a:t>
            </a:r>
            <a:r>
              <a:rPr lang="fr-BE" u="none" dirty="0"/>
              <a:t> (</a:t>
            </a:r>
            <a:r>
              <a:rPr lang="fr-BE" u="none" dirty="0" err="1"/>
              <a:t>app_dpp_x</a:t>
            </a:r>
            <a:r>
              <a:rPr lang="fr-BE" u="none" dirty="0"/>
              <a:t>, </a:t>
            </a:r>
            <a:r>
              <a:rPr lang="fr-BE" u="none" dirty="0" err="1"/>
              <a:t>dictionary</a:t>
            </a:r>
            <a:r>
              <a:rPr lang="fr-BE" u="none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u="none" dirty="0"/>
              <a:t>Read/Write on Oracle Directories</a:t>
            </a:r>
            <a:endParaRPr lang="en-GB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4794C93-DA3A-8E86-1B9B-80318B81FC36}"/>
              </a:ext>
            </a:extLst>
          </p:cNvPr>
          <p:cNvSpPr txBox="1">
            <a:spLocks/>
          </p:cNvSpPr>
          <p:nvPr/>
        </p:nvSpPr>
        <p:spPr>
          <a:xfrm>
            <a:off x="6192000" y="3343811"/>
            <a:ext cx="5389033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b="0" dirty="0" err="1"/>
              <a:t>CoP</a:t>
            </a:r>
            <a:r>
              <a:rPr lang="fr-BE" b="0" dirty="0"/>
              <a:t> (Cloud on </a:t>
            </a:r>
            <a:r>
              <a:rPr lang="fr-BE" b="0" dirty="0" err="1"/>
              <a:t>premises</a:t>
            </a:r>
            <a:r>
              <a:rPr lang="fr-BE" b="0" dirty="0"/>
              <a:t>)</a:t>
            </a:r>
            <a:endParaRPr lang="en-US" b="0" dirty="0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393CA9BF-D7F0-D2C3-DCEE-792CFD27CC68}"/>
              </a:ext>
            </a:extLst>
          </p:cNvPr>
          <p:cNvSpPr txBox="1">
            <a:spLocks/>
          </p:cNvSpPr>
          <p:nvPr/>
        </p:nvSpPr>
        <p:spPr>
          <a:xfrm>
            <a:off x="6192001" y="3973770"/>
            <a:ext cx="4683146" cy="1583653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u="sng">
                <a:solidFill>
                  <a:schemeClr val="tx1"/>
                </a:solidFill>
              </a:defRPr>
            </a:lvl1pPr>
            <a:lvl2pPr marL="685800" lvl="1" indent="-228600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fr-BE" dirty="0" err="1"/>
              <a:t>APP_DPP_x</a:t>
            </a:r>
            <a:endParaRPr lang="fr-BE" dirty="0"/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</a:pPr>
            <a:r>
              <a:rPr lang="fr-BE" sz="1600" dirty="0"/>
              <a:t>System and Object </a:t>
            </a:r>
            <a:r>
              <a:rPr lang="fr-BE" sz="1600" dirty="0" err="1"/>
              <a:t>privileges</a:t>
            </a:r>
            <a:endParaRPr lang="fr-BE" sz="1600" dirty="0"/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</a:pPr>
            <a:r>
              <a:rPr lang="fr-BE" sz="1600" dirty="0" err="1"/>
              <a:t>Roles</a:t>
            </a:r>
            <a:endParaRPr lang="fr-BE" sz="1600" dirty="0"/>
          </a:p>
          <a:p>
            <a:r>
              <a:rPr lang="fr-BE" dirty="0"/>
              <a:t>Application </a:t>
            </a:r>
            <a:r>
              <a:rPr lang="fr-BE" dirty="0" err="1"/>
              <a:t>schema</a:t>
            </a:r>
            <a:endParaRPr lang="fr-BE" dirty="0"/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</a:pPr>
            <a:r>
              <a:rPr lang="fr-BE" sz="1600" dirty="0"/>
              <a:t>Object </a:t>
            </a:r>
            <a:r>
              <a:rPr lang="fr-BE" sz="1600" dirty="0" err="1"/>
              <a:t>privileges</a:t>
            </a:r>
            <a:r>
              <a:rPr lang="fr-BE" sz="1600" dirty="0"/>
              <a:t> (</a:t>
            </a:r>
            <a:r>
              <a:rPr lang="fr-BE" sz="1600" dirty="0" err="1"/>
              <a:t>app_dpp_x</a:t>
            </a:r>
            <a:r>
              <a:rPr lang="fr-BE" sz="1600" dirty="0"/>
              <a:t>, </a:t>
            </a:r>
            <a:r>
              <a:rPr lang="fr-BE" sz="1600" dirty="0" err="1"/>
              <a:t>dictionary</a:t>
            </a:r>
            <a:r>
              <a:rPr lang="fr-BE" sz="1600" dirty="0"/>
              <a:t>)</a:t>
            </a:r>
          </a:p>
          <a:p>
            <a:pPr marL="285750" lvl="1" indent="-285750">
              <a:spcBef>
                <a:spcPts val="0"/>
              </a:spcBef>
              <a:spcAft>
                <a:spcPts val="0"/>
              </a:spcAft>
            </a:pPr>
            <a:r>
              <a:rPr lang="fr-BE" sz="1600" dirty="0"/>
              <a:t>Read/Write on Oracle Directories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77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3881904"/>
          </a:xfrm>
        </p:spPr>
        <p:txBody>
          <a:bodyPr/>
          <a:lstStyle/>
          <a:p>
            <a:r>
              <a:rPr lang="fr-BE" dirty="0" err="1"/>
              <a:t>Success</a:t>
            </a:r>
            <a:r>
              <a:rPr lang="fr-BE" dirty="0"/>
              <a:t>/Failure </a:t>
            </a:r>
            <a:r>
              <a:rPr lang="fr-BE" dirty="0" err="1"/>
              <a:t>weak</a:t>
            </a:r>
            <a:r>
              <a:rPr lang="fr-BE" dirty="0"/>
              <a:t> </a:t>
            </a:r>
            <a:r>
              <a:rPr lang="fr-BE" dirty="0" err="1"/>
              <a:t>interpretation</a:t>
            </a:r>
            <a:r>
              <a:rPr lang="fr-BE" dirty="0"/>
              <a:t> (server logs not </a:t>
            </a:r>
            <a:r>
              <a:rPr lang="fr-BE" dirty="0" err="1"/>
              <a:t>analysed</a:t>
            </a:r>
            <a:r>
              <a:rPr lang="fr-BE" dirty="0"/>
              <a:t>)</a:t>
            </a:r>
          </a:p>
          <a:p>
            <a:r>
              <a:rPr lang="fr-BE" dirty="0"/>
              <a:t>More </a:t>
            </a:r>
            <a:r>
              <a:rPr lang="fr-BE" dirty="0" err="1"/>
              <a:t>flexibility</a:t>
            </a:r>
            <a:r>
              <a:rPr lang="fr-BE" dirty="0"/>
              <a:t> </a:t>
            </a:r>
            <a:r>
              <a:rPr lang="fr-BE" dirty="0" err="1"/>
              <a:t>regarding</a:t>
            </a:r>
            <a:r>
              <a:rPr lang="fr-BE" dirty="0"/>
              <a:t> the METADATA_FILTER (</a:t>
            </a:r>
            <a:r>
              <a:rPr lang="fr-BE" dirty="0" err="1"/>
              <a:t>so</a:t>
            </a:r>
            <a:r>
              <a:rPr lang="fr-BE" dirty="0"/>
              <a:t> far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Exclude_path</a:t>
            </a:r>
            <a:r>
              <a:rPr lang="fr-BE" dirty="0"/>
              <a:t> </a:t>
            </a:r>
            <a:r>
              <a:rPr lang="fr-BE" dirty="0" err="1"/>
              <a:t>implemented</a:t>
            </a:r>
            <a:r>
              <a:rPr lang="fr-BE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Enhancements</a:t>
            </a:r>
          </a:p>
        </p:txBody>
      </p:sp>
    </p:spTree>
    <p:extLst>
      <p:ext uri="{BB962C8B-B14F-4D97-AF65-F5344CB8AC3E}">
        <p14:creationId xmlns:p14="http://schemas.microsoft.com/office/powerpoint/2010/main" val="590269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6000" dirty="0"/>
              <a:t>Questions?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subTitle" idx="1"/>
          </p:nvPr>
        </p:nvSpPr>
        <p:spPr>
          <a:xfrm>
            <a:off x="1071351" y="2886418"/>
            <a:ext cx="10065224" cy="3569465"/>
          </a:xfrm>
        </p:spPr>
        <p:txBody>
          <a:bodyPr>
            <a:noAutofit/>
          </a:bodyPr>
          <a:lstStyle/>
          <a:p>
            <a:r>
              <a:rPr lang="en-I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PL/SQL </a:t>
            </a:r>
            <a:r>
              <a:rPr lang="en-IE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Datapump</a:t>
            </a:r>
            <a:r>
              <a:rPr lang="en-I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Utility</a:t>
            </a:r>
            <a:endParaRPr lang="en-I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F54E76-7C6C-B1B4-9782-231E65260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B8BF8-F426-06F0-0001-301CA023C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045" y="2799238"/>
            <a:ext cx="4042221" cy="235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93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CAFA-90A0-3E29-5376-8AAD87A9CC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b="1" dirty="0">
                <a:latin typeface="EC Square Sans Pro" panose="020B0506040000020004" pitchFamily="34" charset="0"/>
              </a:rPr>
              <a:t>Thank you!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5B9A1-C5D9-41BA-E612-A097CF752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69BEF1-FD0E-87D6-A8D6-5FA458618789}"/>
              </a:ext>
            </a:extLst>
          </p:cNvPr>
          <p:cNvGrpSpPr/>
          <p:nvPr/>
        </p:nvGrpSpPr>
        <p:grpSpPr>
          <a:xfrm>
            <a:off x="719445" y="4253162"/>
            <a:ext cx="3965560" cy="1527809"/>
            <a:chOff x="838198" y="4653841"/>
            <a:chExt cx="3965560" cy="1527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7E9FF4-FCFA-AA41-60B4-0EB839499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273" y="4653841"/>
              <a:ext cx="1227411" cy="429442"/>
            </a:xfrm>
            <a:prstGeom prst="rect">
              <a:avLst/>
            </a:prstGeom>
          </p:spPr>
        </p:pic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FFD08E6B-2FD3-D71F-81CB-01BF6EAF58A3}"/>
                </a:ext>
              </a:extLst>
            </p:cNvPr>
            <p:cNvSpPr txBox="1">
              <a:spLocks/>
            </p:cNvSpPr>
            <p:nvPr/>
          </p:nvSpPr>
          <p:spPr>
            <a:xfrm>
              <a:off x="838198" y="5172726"/>
              <a:ext cx="3965560" cy="10089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/>
                <a:t>© European Union 2020</a:t>
              </a:r>
            </a:p>
            <a:p>
              <a:pPr marL="0" indent="0" algn="ctr">
                <a:buNone/>
              </a:pPr>
              <a:r>
                <a:rPr lang="en-US" sz="1200"/>
                <a:t>Reuse of this presentation </a:t>
              </a:r>
              <a:r>
                <a:rPr lang="en-US" sz="1200" err="1"/>
                <a:t>authorised</a:t>
              </a:r>
              <a:r>
                <a:rPr lang="en-US" sz="1200"/>
                <a:t> </a:t>
              </a:r>
              <a:br>
                <a:rPr lang="en-US" sz="1200"/>
              </a:br>
              <a:r>
                <a:rPr lang="en-US" sz="1200"/>
                <a:t>under the CC BY 4.0 license.</a:t>
              </a:r>
              <a:endParaRPr lang="en-GB" sz="1200"/>
            </a:p>
          </p:txBody>
        </p:sp>
      </p:grpSp>
    </p:spTree>
    <p:extLst>
      <p:ext uri="{BB962C8B-B14F-4D97-AF65-F5344CB8AC3E}">
        <p14:creationId xmlns:p14="http://schemas.microsoft.com/office/powerpoint/2010/main" val="4005587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4396356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GB" sz="2400" dirty="0">
                <a:latin typeface="+mj-lt"/>
                <a:ea typeface="+mj-ea"/>
                <a:cs typeface="+mj-cs"/>
              </a:rPr>
              <a:t>A tool fully contained within Oracle to replicate schemas between database instances:</a:t>
            </a:r>
            <a:endParaRPr lang="en-GB" dirty="0"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r>
              <a:rPr lang="en-GB" sz="2000" dirty="0">
                <a:latin typeface="+mj-lt"/>
                <a:ea typeface="+mj-ea"/>
                <a:cs typeface="+mj-cs"/>
              </a:rPr>
              <a:t>Export</a:t>
            </a:r>
          </a:p>
          <a:p>
            <a:pPr>
              <a:spcAft>
                <a:spcPts val="600"/>
              </a:spcAft>
            </a:pPr>
            <a:r>
              <a:rPr lang="en-GB" sz="2000" dirty="0">
                <a:latin typeface="+mj-lt"/>
                <a:ea typeface="+mj-ea"/>
                <a:cs typeface="+mj-cs"/>
              </a:rPr>
              <a:t>Transfer the files (optional)</a:t>
            </a:r>
          </a:p>
          <a:p>
            <a:pPr>
              <a:spcAft>
                <a:spcPts val="600"/>
              </a:spcAft>
            </a:pPr>
            <a:r>
              <a:rPr lang="en-GB" sz="2000" dirty="0">
                <a:latin typeface="+mj-lt"/>
                <a:ea typeface="+mj-ea"/>
                <a:cs typeface="+mj-cs"/>
              </a:rPr>
              <a:t>Import from files or directly via </a:t>
            </a:r>
            <a:r>
              <a:rPr lang="en-GB" sz="2000" dirty="0" err="1">
                <a:latin typeface="+mj-lt"/>
                <a:ea typeface="+mj-ea"/>
                <a:cs typeface="+mj-cs"/>
              </a:rPr>
              <a:t>Network_Link</a:t>
            </a:r>
            <a:r>
              <a:rPr lang="en-GB" sz="2000" dirty="0">
                <a:latin typeface="+mj-lt"/>
                <a:ea typeface="+mj-ea"/>
                <a:cs typeface="+mj-cs"/>
              </a:rPr>
              <a:t> (</a:t>
            </a:r>
            <a:r>
              <a:rPr lang="en-GB" sz="20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autumn 2019</a:t>
            </a:r>
            <a:r>
              <a:rPr lang="en-GB" sz="2000" dirty="0">
                <a:latin typeface="+mj-lt"/>
                <a:ea typeface="+mj-ea"/>
                <a:cs typeface="+mj-cs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GB" sz="2000" dirty="0">
                <a:latin typeface="+mj-lt"/>
                <a:ea typeface="+mj-ea"/>
                <a:cs typeface="+mj-cs"/>
              </a:rPr>
              <a:t>Pre and Post actions</a:t>
            </a:r>
          </a:p>
          <a:p>
            <a:pPr>
              <a:spcAft>
                <a:spcPts val="600"/>
              </a:spcAft>
            </a:pPr>
            <a:r>
              <a:rPr lang="en-GB" sz="2000" dirty="0">
                <a:latin typeface="+mj-lt"/>
                <a:ea typeface="+mj-ea"/>
                <a:cs typeface="+mj-cs"/>
              </a:rPr>
              <a:t>Adapted for AWS Oracle RDS (</a:t>
            </a:r>
            <a:r>
              <a:rPr lang="en-GB" sz="20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spring 2020</a:t>
            </a:r>
            <a:r>
              <a:rPr lang="en-GB" sz="2000" dirty="0">
                <a:latin typeface="+mj-lt"/>
                <a:ea typeface="+mj-ea"/>
                <a:cs typeface="+mj-cs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GB" sz="2000" dirty="0">
                <a:latin typeface="+mj-lt"/>
                <a:ea typeface="+mj-ea"/>
                <a:cs typeface="+mj-cs"/>
              </a:rPr>
              <a:t>Adapted for Oracle 12c/19c (</a:t>
            </a:r>
            <a:r>
              <a:rPr lang="en-GB" sz="2000" dirty="0" err="1">
                <a:solidFill>
                  <a:srgbClr val="00B050"/>
                </a:solidFill>
                <a:latin typeface="+mj-lt"/>
                <a:ea typeface="+mj-ea"/>
                <a:cs typeface="+mj-cs"/>
              </a:rPr>
              <a:t>september</a:t>
            </a:r>
            <a:r>
              <a:rPr lang="en-GB" sz="20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 2020</a:t>
            </a:r>
            <a:r>
              <a:rPr lang="en-GB" sz="2000" dirty="0">
                <a:latin typeface="+mj-lt"/>
                <a:ea typeface="+mj-ea"/>
                <a:cs typeface="+mj-cs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GB" sz="2000" dirty="0">
                <a:latin typeface="+mj-lt"/>
                <a:ea typeface="+mj-ea"/>
                <a:cs typeface="+mj-cs"/>
              </a:rPr>
              <a:t>Distribution package (</a:t>
            </a:r>
            <a:r>
              <a:rPr lang="en-GB" sz="20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summer 2021</a:t>
            </a:r>
            <a:r>
              <a:rPr lang="en-GB" sz="2000" dirty="0">
                <a:latin typeface="+mj-lt"/>
                <a:ea typeface="+mj-ea"/>
                <a:cs typeface="+mj-cs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GB" sz="2000" dirty="0">
                <a:latin typeface="+mj-lt"/>
                <a:ea typeface="+mj-ea"/>
                <a:cs typeface="+mj-cs"/>
              </a:rPr>
              <a:t>Adapted for CoP (Cloud on Premise) (</a:t>
            </a:r>
            <a:r>
              <a:rPr lang="en-GB" sz="2000" dirty="0" err="1">
                <a:solidFill>
                  <a:srgbClr val="00B050"/>
                </a:solidFill>
                <a:latin typeface="+mj-lt"/>
                <a:ea typeface="+mj-ea"/>
                <a:cs typeface="+mj-cs"/>
              </a:rPr>
              <a:t>november</a:t>
            </a:r>
            <a:r>
              <a:rPr lang="en-GB" sz="20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 2022</a:t>
            </a:r>
            <a:r>
              <a:rPr lang="en-GB" sz="2000" dirty="0">
                <a:latin typeface="+mj-lt"/>
                <a:ea typeface="+mj-ea"/>
                <a:cs typeface="+mj-cs"/>
              </a:rPr>
              <a:t>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GB" sz="2000" dirty="0">
                <a:latin typeface="+mj-lt"/>
                <a:ea typeface="+mj-ea"/>
                <a:cs typeface="+mj-cs"/>
              </a:rPr>
              <a:t>Used in </a:t>
            </a:r>
            <a:r>
              <a:rPr lang="en-GB" sz="2000" dirty="0" err="1">
                <a:latin typeface="+mj-lt"/>
                <a:ea typeface="+mj-ea"/>
                <a:cs typeface="+mj-cs"/>
              </a:rPr>
              <a:t>Sysper</a:t>
            </a:r>
            <a:r>
              <a:rPr lang="en-GB" sz="2000" dirty="0">
                <a:latin typeface="+mj-lt"/>
                <a:ea typeface="+mj-ea"/>
                <a:cs typeface="+mj-cs"/>
              </a:rPr>
              <a:t> (2009), Folio (2016), </a:t>
            </a:r>
            <a:r>
              <a:rPr lang="en-GB" sz="2000" dirty="0" err="1">
                <a:latin typeface="+mj-lt"/>
                <a:ea typeface="+mj-ea"/>
                <a:cs typeface="+mj-cs"/>
              </a:rPr>
              <a:t>SerMed</a:t>
            </a:r>
            <a:r>
              <a:rPr lang="en-GB" sz="2000" dirty="0">
                <a:latin typeface="+mj-lt"/>
                <a:ea typeface="+mj-ea"/>
                <a:cs typeface="+mj-cs"/>
              </a:rPr>
              <a:t> (2022)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698918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518657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On traditional Data </a:t>
            </a:r>
            <a:r>
              <a:rPr lang="en-GB" dirty="0" err="1"/>
              <a:t>Center</a:t>
            </a:r>
            <a:r>
              <a:rPr lang="en-GB" dirty="0"/>
              <a:t> Premises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37F1E-F1BA-31BD-5646-DF7299F27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22" y="1836111"/>
            <a:ext cx="5477756" cy="42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5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3881904"/>
          </a:xfrm>
        </p:spPr>
        <p:txBody>
          <a:bodyPr/>
          <a:lstStyle/>
          <a:p>
            <a:pPr marL="0" indent="0">
              <a:buNone/>
            </a:pPr>
            <a:r>
              <a:rPr lang="fr-BE" dirty="0"/>
              <a:t>In AWS Oracle RDS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9FFD4-45F6-A1F7-F848-D87465669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113" y="1826821"/>
            <a:ext cx="6389774" cy="427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43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388190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Cloud on Premises (CoP)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2D6A4-8329-CE65-8378-F29C27DBB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183" y="1927895"/>
            <a:ext cx="8309635" cy="446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47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D61481-50FB-89BD-AA49-66B6CF38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40000"/>
            <a:ext cx="10905699" cy="3881904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6891CD-69E4-2BBE-AE72-D23A07D1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6BD85-BA34-965A-55AD-788B98FF2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413" y="482860"/>
            <a:ext cx="6361699" cy="558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58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4D4D4D"/>
      </a:dk1>
      <a:lt1>
        <a:srgbClr val="FFFFFF"/>
      </a:lt1>
      <a:dk2>
        <a:srgbClr val="204693"/>
      </a:dk2>
      <a:lt2>
        <a:srgbClr val="DAF2F7"/>
      </a:lt2>
      <a:accent1>
        <a:srgbClr val="2A87A7"/>
      </a:accent1>
      <a:accent2>
        <a:srgbClr val="F8B712"/>
      </a:accent2>
      <a:accent3>
        <a:srgbClr val="F71453"/>
      </a:accent3>
      <a:accent4>
        <a:srgbClr val="4A296A"/>
      </a:accent4>
      <a:accent5>
        <a:srgbClr val="3B0CFF"/>
      </a:accent5>
      <a:accent6>
        <a:srgbClr val="25B955"/>
      </a:accent6>
      <a:hlink>
        <a:srgbClr val="204494"/>
      </a:hlink>
      <a:folHlink>
        <a:srgbClr val="4D4D4D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_Presentation.pptx" id="{DF0E4C23-23CF-4CA0-B78D-4EE4E4812529}" vid="{A275074F-6DFA-4FBF-AA5C-38C3649C393F}"/>
    </a:ext>
  </a:extLst>
</a:theme>
</file>

<file path=ppt/theme/theme2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stom 3">
      <a:dk1>
        <a:srgbClr val="4D4D4D"/>
      </a:dk1>
      <a:lt1>
        <a:srgbClr val="FFFFFF"/>
      </a:lt1>
      <a:dk2>
        <a:srgbClr val="204693"/>
      </a:dk2>
      <a:lt2>
        <a:srgbClr val="DAF2F7"/>
      </a:lt2>
      <a:accent1>
        <a:srgbClr val="2A87A7"/>
      </a:accent1>
      <a:accent2>
        <a:srgbClr val="F8B712"/>
      </a:accent2>
      <a:accent3>
        <a:srgbClr val="F71453"/>
      </a:accent3>
      <a:accent4>
        <a:srgbClr val="4A296A"/>
      </a:accent4>
      <a:accent5>
        <a:srgbClr val="3B0CFF"/>
      </a:accent5>
      <a:accent6>
        <a:srgbClr val="25B955"/>
      </a:accent6>
      <a:hlink>
        <a:srgbClr val="204494"/>
      </a:hlink>
      <a:folHlink>
        <a:srgbClr val="4D4D4D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3_DIGIT_template_EN.pptx" id="{E6FE9444-0ADF-4307-8DE9-7E9C0C3ABCE3}" vid="{7311DB0D-BDC5-4FFD-B0D1-2DD568682FA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A9A4ABDE3921408CC76FBA32BA0DCB" ma:contentTypeVersion="5" ma:contentTypeDescription="Create a new document." ma:contentTypeScope="" ma:versionID="299b87be13a186ef862781aa723953a3">
  <xsd:schema xmlns:xsd="http://www.w3.org/2001/XMLSchema" xmlns:xs="http://www.w3.org/2001/XMLSchema" xmlns:p="http://schemas.microsoft.com/office/2006/metadata/properties" xmlns:ns2="a61ab381-2a64-4c2a-b958-0806501b3e70" xmlns:ns3="d749b21f-74f9-4a98-9f61-7316bfbf66e8" targetNamespace="http://schemas.microsoft.com/office/2006/metadata/properties" ma:root="true" ma:fieldsID="54b31431f7fdace3680d5c78f53740f4" ns2:_="" ns3:_="">
    <xsd:import namespace="a61ab381-2a64-4c2a-b958-0806501b3e70"/>
    <xsd:import namespace="d749b21f-74f9-4a98-9f61-7316bfbf66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ab381-2a64-4c2a-b958-0806501b3e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49b21f-74f9-4a98-9f61-7316bfbf66e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1F47F6-3FA3-4526-82D1-6B48C094491B}">
  <ds:schemaRefs>
    <ds:schemaRef ds:uri="http://schemas.microsoft.com/office/2006/metadata/properties"/>
    <ds:schemaRef ds:uri="http://schemas.microsoft.com/office/infopath/2007/PartnerControls"/>
    <ds:schemaRef ds:uri="2a8d5036-5e4d-43bf-b856-5e080d0a9e50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9AF16A6B-94CD-4F6E-B607-09E7AA5554E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63F25F-2A06-49BC-BBDE-70045E1729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1ab381-2a64-4c2a-b958-0806501b3e70"/>
    <ds:schemaRef ds:uri="d749b21f-74f9-4a98-9f61-7316bfbf66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</TotalTime>
  <Words>1311</Words>
  <Application>Microsoft Office PowerPoint</Application>
  <PresentationFormat>Widescreen</PresentationFormat>
  <Paragraphs>244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EC Square Sans Pro</vt:lpstr>
      <vt:lpstr>Office Theme</vt:lpstr>
      <vt:lpstr>Office Theme</vt:lpstr>
      <vt:lpstr>Office Theme</vt:lpstr>
      <vt:lpstr>The Data Pump Utility</vt:lpstr>
      <vt:lpstr>Agenda</vt:lpstr>
      <vt:lpstr>Context</vt:lpstr>
      <vt:lpstr>Context</vt:lpstr>
      <vt:lpstr>Solution</vt:lpstr>
      <vt:lpstr>Solution architecture</vt:lpstr>
      <vt:lpstr>Solution architecture</vt:lpstr>
      <vt:lpstr>Solution architecture</vt:lpstr>
      <vt:lpstr>Data model</vt:lpstr>
      <vt:lpstr>Data model</vt:lpstr>
      <vt:lpstr>Data model</vt:lpstr>
      <vt:lpstr>Data model</vt:lpstr>
      <vt:lpstr>Data model</vt:lpstr>
      <vt:lpstr>Data model</vt:lpstr>
      <vt:lpstr>Data model</vt:lpstr>
      <vt:lpstr>Data model</vt:lpstr>
      <vt:lpstr>Data model</vt:lpstr>
      <vt:lpstr>Data model</vt:lpstr>
      <vt:lpstr>Data model</vt:lpstr>
      <vt:lpstr>Data model</vt:lpstr>
      <vt:lpstr>APP_DPP_x Data model</vt:lpstr>
      <vt:lpstr>Data model</vt:lpstr>
      <vt:lpstr>Data model</vt:lpstr>
      <vt:lpstr>Data model</vt:lpstr>
      <vt:lpstr>Data model</vt:lpstr>
      <vt:lpstr>Data model</vt:lpstr>
      <vt:lpstr>Data model</vt:lpstr>
      <vt:lpstr>Data model</vt:lpstr>
      <vt:lpstr>Packages</vt:lpstr>
      <vt:lpstr>Packages</vt:lpstr>
      <vt:lpstr>Packages</vt:lpstr>
      <vt:lpstr>Packages</vt:lpstr>
      <vt:lpstr>Packages</vt:lpstr>
      <vt:lpstr>Packages</vt:lpstr>
      <vt:lpstr>Files organization</vt:lpstr>
      <vt:lpstr>Sysper job example</vt:lpstr>
      <vt:lpstr>Sysper job example</vt:lpstr>
      <vt:lpstr>Sysper job example</vt:lpstr>
      <vt:lpstr>Sysper job example</vt:lpstr>
      <vt:lpstr>Requirements</vt:lpstr>
      <vt:lpstr>Enhancements</vt:lpstr>
      <vt:lpstr>Questions?</vt:lpstr>
      <vt:lpstr>Thank you!</vt:lpstr>
    </vt:vector>
  </TitlesOfParts>
  <Company>European Commission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Yvonne (COMM)</dc:creator>
  <cp:lastModifiedBy>PORROVECCHIO Jean-Jacques (DIGIT)</cp:lastModifiedBy>
  <cp:revision>56</cp:revision>
  <dcterms:created xsi:type="dcterms:W3CDTF">2019-08-09T12:06:42Z</dcterms:created>
  <dcterms:modified xsi:type="dcterms:W3CDTF">2024-01-19T12:02:24Z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0x010100A4A9A4ABDE3921408CC76FBA32BA0DCB</vt:lpwstr>
  </property>
  <property fmtid="{D5CDD505-2E9C-101B-9397-08002B2CF9AE}" pid="3" name="MSIP_Label_6bd9ddd1-4d20-43f6-abfa-fc3c07406f94_Enabled">
    <vt:lpwstr>true</vt:lpwstr>
  </property>
  <property fmtid="{D5CDD505-2E9C-101B-9397-08002B2CF9AE}" pid="4" name="MSIP_Label_6bd9ddd1-4d20-43f6-abfa-fc3c07406f94_SetDate">
    <vt:lpwstr>2023-05-26T08:25:24Z</vt:lpwstr>
  </property>
  <property fmtid="{D5CDD505-2E9C-101B-9397-08002B2CF9AE}" pid="5" name="MSIP_Label_6bd9ddd1-4d20-43f6-abfa-fc3c07406f94_Method">
    <vt:lpwstr>Standard</vt:lpwstr>
  </property>
  <property fmtid="{D5CDD505-2E9C-101B-9397-08002B2CF9AE}" pid="6" name="MSIP_Label_6bd9ddd1-4d20-43f6-abfa-fc3c07406f94_Name">
    <vt:lpwstr>Commission Use</vt:lpwstr>
  </property>
  <property fmtid="{D5CDD505-2E9C-101B-9397-08002B2CF9AE}" pid="7" name="MSIP_Label_6bd9ddd1-4d20-43f6-abfa-fc3c07406f94_SiteId">
    <vt:lpwstr>b24c8b06-522c-46fe-9080-70926f8dddb1</vt:lpwstr>
  </property>
  <property fmtid="{D5CDD505-2E9C-101B-9397-08002B2CF9AE}" pid="8" name="MSIP_Label_6bd9ddd1-4d20-43f6-abfa-fc3c07406f94_ActionId">
    <vt:lpwstr>6090a199-aab7-4eb2-bb46-f2e92f136c8f</vt:lpwstr>
  </property>
  <property fmtid="{D5CDD505-2E9C-101B-9397-08002B2CF9AE}" pid="9" name="MSIP_Label_6bd9ddd1-4d20-43f6-abfa-fc3c07406f94_ContentBits">
    <vt:lpwstr>0</vt:lpwstr>
  </property>
  <property fmtid="{D5CDD505-2E9C-101B-9397-08002B2CF9AE}" pid="10" name="MediaServiceImageTags">
    <vt:lpwstr/>
  </property>
</Properties>
</file>